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3" r:id="rId2"/>
    <p:sldId id="309" r:id="rId3"/>
    <p:sldId id="310" r:id="rId4"/>
    <p:sldId id="297" r:id="rId5"/>
    <p:sldId id="311" r:id="rId6"/>
    <p:sldId id="314" r:id="rId7"/>
    <p:sldId id="284" r:id="rId8"/>
    <p:sldId id="286" r:id="rId9"/>
    <p:sldId id="287" r:id="rId10"/>
    <p:sldId id="288" r:id="rId11"/>
    <p:sldId id="289" r:id="rId12"/>
    <p:sldId id="290" r:id="rId13"/>
    <p:sldId id="315" r:id="rId14"/>
    <p:sldId id="316" r:id="rId15"/>
    <p:sldId id="317" r:id="rId16"/>
    <p:sldId id="319" r:id="rId17"/>
    <p:sldId id="318" r:id="rId18"/>
    <p:sldId id="312" r:id="rId19"/>
    <p:sldId id="282" r:id="rId20"/>
    <p:sldId id="295" r:id="rId21"/>
    <p:sldId id="298" r:id="rId22"/>
    <p:sldId id="300" r:id="rId23"/>
    <p:sldId id="299" r:id="rId24"/>
    <p:sldId id="301" r:id="rId25"/>
    <p:sldId id="302" r:id="rId26"/>
    <p:sldId id="294" r:id="rId27"/>
    <p:sldId id="264" r:id="rId28"/>
    <p:sldId id="313" r:id="rId29"/>
    <p:sldId id="305" r:id="rId30"/>
    <p:sldId id="304" r:id="rId31"/>
    <p:sldId id="303" r:id="rId32"/>
    <p:sldId id="306" r:id="rId33"/>
    <p:sldId id="307" r:id="rId34"/>
    <p:sldId id="308" r:id="rId35"/>
  </p:sldIdLst>
  <p:sldSz cx="5943600" cy="8229600"/>
  <p:notesSz cx="6985000" cy="92837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14" userDrawn="1">
          <p15:clr>
            <a:srgbClr val="A4A3A4"/>
          </p15:clr>
        </p15:guide>
        <p15:guide id="2" pos="18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40" autoAdjust="0"/>
    <p:restoredTop sz="94660"/>
  </p:normalViewPr>
  <p:slideViewPr>
    <p:cSldViewPr snapToGrid="0" showGuides="1">
      <p:cViewPr>
        <p:scale>
          <a:sx n="74" d="100"/>
          <a:sy n="74" d="100"/>
        </p:scale>
        <p:origin x="168" y="-672"/>
      </p:cViewPr>
      <p:guideLst>
        <p:guide orient="horz" pos="2614"/>
        <p:guide pos="18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45770" y="1346836"/>
            <a:ext cx="5052060" cy="2865120"/>
          </a:xfrm>
        </p:spPr>
        <p:txBody>
          <a:bodyPr anchor="b"/>
          <a:lstStyle>
            <a:lvl1pPr algn="ctr">
              <a:defRPr sz="3900"/>
            </a:lvl1pPr>
          </a:lstStyle>
          <a:p>
            <a:r>
              <a:rPr lang="en-US"/>
              <a:t>Click to edit Master title style</a:t>
            </a:r>
            <a:endParaRPr lang="en-US" dirty="0"/>
          </a:p>
        </p:txBody>
      </p:sp>
      <p:sp>
        <p:nvSpPr>
          <p:cNvPr id="3" name="Subtitle 2"/>
          <p:cNvSpPr>
            <a:spLocks noGrp="1"/>
          </p:cNvSpPr>
          <p:nvPr>
            <p:ph type="subTitle" idx="1"/>
          </p:nvPr>
        </p:nvSpPr>
        <p:spPr>
          <a:xfrm>
            <a:off x="742950" y="4322446"/>
            <a:ext cx="4457700" cy="1986914"/>
          </a:xfrm>
        </p:spPr>
        <p:txBody>
          <a:bodyPr/>
          <a:lstStyle>
            <a:lvl1pPr marL="0" indent="0" algn="ctr">
              <a:buNone/>
              <a:defRPr sz="1560"/>
            </a:lvl1pPr>
            <a:lvl2pPr marL="297180" indent="0" algn="ctr">
              <a:buNone/>
              <a:defRPr sz="1300"/>
            </a:lvl2pPr>
            <a:lvl3pPr marL="594360" indent="0" algn="ctr">
              <a:buNone/>
              <a:defRPr sz="1170"/>
            </a:lvl3pPr>
            <a:lvl4pPr marL="891540" indent="0" algn="ctr">
              <a:buNone/>
              <a:defRPr sz="1040"/>
            </a:lvl4pPr>
            <a:lvl5pPr marL="1188720" indent="0" algn="ctr">
              <a:buNone/>
              <a:defRPr sz="1040"/>
            </a:lvl5pPr>
            <a:lvl6pPr marL="1485900" indent="0" algn="ctr">
              <a:buNone/>
              <a:defRPr sz="1040"/>
            </a:lvl6pPr>
            <a:lvl7pPr marL="1783080" indent="0" algn="ctr">
              <a:buNone/>
              <a:defRPr sz="1040"/>
            </a:lvl7pPr>
            <a:lvl8pPr marL="2080260" indent="0" algn="ctr">
              <a:buNone/>
              <a:defRPr sz="1040"/>
            </a:lvl8pPr>
            <a:lvl9pPr marL="2377440" indent="0" algn="ctr">
              <a:buNone/>
              <a:defRPr sz="1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FADB501-DBD4-41A5-A274-98E61E1368D4}" type="datetimeFigureOut">
              <a:rPr lang="en-US" smtClean="0"/>
              <a:t>6/24/2019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262374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DB501-DBD4-41A5-A274-98E61E1368D4}" type="datetimeFigureOut">
              <a:rPr lang="en-US" smtClean="0"/>
              <a:t>6/24/2019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4072578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253389" y="438150"/>
            <a:ext cx="1281589"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08623" y="438150"/>
            <a:ext cx="3770471" cy="697420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DB501-DBD4-41A5-A274-98E61E1368D4}" type="datetimeFigureOut">
              <a:rPr lang="en-US" smtClean="0"/>
              <a:t>6/24/2019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4063440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DB501-DBD4-41A5-A274-98E61E1368D4}" type="datetimeFigureOut">
              <a:rPr lang="en-US" smtClean="0"/>
              <a:t>6/24/2019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1485368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5527" y="2051688"/>
            <a:ext cx="5126355" cy="3423284"/>
          </a:xfrm>
        </p:spPr>
        <p:txBody>
          <a:bodyPr anchor="b"/>
          <a:lstStyle>
            <a:lvl1pPr>
              <a:defRPr sz="3900"/>
            </a:lvl1pPr>
          </a:lstStyle>
          <a:p>
            <a:r>
              <a:rPr lang="en-US"/>
              <a:t>Click to edit Master title style</a:t>
            </a:r>
            <a:endParaRPr lang="en-US" dirty="0"/>
          </a:p>
        </p:txBody>
      </p:sp>
      <p:sp>
        <p:nvSpPr>
          <p:cNvPr id="3" name="Text Placeholder 2"/>
          <p:cNvSpPr>
            <a:spLocks noGrp="1"/>
          </p:cNvSpPr>
          <p:nvPr>
            <p:ph type="body" idx="1"/>
          </p:nvPr>
        </p:nvSpPr>
        <p:spPr>
          <a:xfrm>
            <a:off x="405527" y="5507358"/>
            <a:ext cx="5126355" cy="1800224"/>
          </a:xfrm>
        </p:spPr>
        <p:txBody>
          <a:bodyPr/>
          <a:lstStyle>
            <a:lvl1pPr marL="0" indent="0">
              <a:buNone/>
              <a:defRPr sz="1560">
                <a:solidFill>
                  <a:schemeClr val="tx1"/>
                </a:solidFill>
              </a:defRPr>
            </a:lvl1pPr>
            <a:lvl2pPr marL="297180" indent="0">
              <a:buNone/>
              <a:defRPr sz="1300">
                <a:solidFill>
                  <a:schemeClr val="tx1">
                    <a:tint val="75000"/>
                  </a:schemeClr>
                </a:solidFill>
              </a:defRPr>
            </a:lvl2pPr>
            <a:lvl3pPr marL="594360" indent="0">
              <a:buNone/>
              <a:defRPr sz="1170">
                <a:solidFill>
                  <a:schemeClr val="tx1">
                    <a:tint val="75000"/>
                  </a:schemeClr>
                </a:solidFill>
              </a:defRPr>
            </a:lvl3pPr>
            <a:lvl4pPr marL="891540" indent="0">
              <a:buNone/>
              <a:defRPr sz="1040">
                <a:solidFill>
                  <a:schemeClr val="tx1">
                    <a:tint val="75000"/>
                  </a:schemeClr>
                </a:solidFill>
              </a:defRPr>
            </a:lvl4pPr>
            <a:lvl5pPr marL="1188720" indent="0">
              <a:buNone/>
              <a:defRPr sz="1040">
                <a:solidFill>
                  <a:schemeClr val="tx1">
                    <a:tint val="75000"/>
                  </a:schemeClr>
                </a:solidFill>
              </a:defRPr>
            </a:lvl5pPr>
            <a:lvl6pPr marL="1485900" indent="0">
              <a:buNone/>
              <a:defRPr sz="1040">
                <a:solidFill>
                  <a:schemeClr val="tx1">
                    <a:tint val="75000"/>
                  </a:schemeClr>
                </a:solidFill>
              </a:defRPr>
            </a:lvl6pPr>
            <a:lvl7pPr marL="1783080" indent="0">
              <a:buNone/>
              <a:defRPr sz="1040">
                <a:solidFill>
                  <a:schemeClr val="tx1">
                    <a:tint val="75000"/>
                  </a:schemeClr>
                </a:solidFill>
              </a:defRPr>
            </a:lvl7pPr>
            <a:lvl8pPr marL="2080260" indent="0">
              <a:buNone/>
              <a:defRPr sz="1040">
                <a:solidFill>
                  <a:schemeClr val="tx1">
                    <a:tint val="75000"/>
                  </a:schemeClr>
                </a:solidFill>
              </a:defRPr>
            </a:lvl8pPr>
            <a:lvl9pPr marL="2377440" indent="0">
              <a:buNone/>
              <a:defRPr sz="10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FADB501-DBD4-41A5-A274-98E61E1368D4}" type="datetimeFigureOut">
              <a:rPr lang="en-US" smtClean="0"/>
              <a:t>6/24/2019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2845870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08623" y="2190750"/>
            <a:ext cx="2526030" cy="52216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008948" y="2190750"/>
            <a:ext cx="2526030" cy="52216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FADB501-DBD4-41A5-A274-98E61E1368D4}" type="datetimeFigureOut">
              <a:rPr lang="en-US" smtClean="0"/>
              <a:t>6/24/2019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1853228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9397" y="438152"/>
            <a:ext cx="5126355"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409397" y="2017396"/>
            <a:ext cx="2514421"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a:t>Edit Master text styles</a:t>
            </a:r>
          </a:p>
        </p:txBody>
      </p:sp>
      <p:sp>
        <p:nvSpPr>
          <p:cNvPr id="4" name="Content Placeholder 3"/>
          <p:cNvSpPr>
            <a:spLocks noGrp="1"/>
          </p:cNvSpPr>
          <p:nvPr>
            <p:ph sz="half" idx="2"/>
          </p:nvPr>
        </p:nvSpPr>
        <p:spPr>
          <a:xfrm>
            <a:off x="409397" y="3006090"/>
            <a:ext cx="2514421" cy="44215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008948" y="2017396"/>
            <a:ext cx="2526804"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a:t>Edit Master text styles</a:t>
            </a:r>
          </a:p>
        </p:txBody>
      </p:sp>
      <p:sp>
        <p:nvSpPr>
          <p:cNvPr id="6" name="Content Placeholder 5"/>
          <p:cNvSpPr>
            <a:spLocks noGrp="1"/>
          </p:cNvSpPr>
          <p:nvPr>
            <p:ph sz="quarter" idx="4"/>
          </p:nvPr>
        </p:nvSpPr>
        <p:spPr>
          <a:xfrm>
            <a:off x="3008948" y="3006090"/>
            <a:ext cx="2526804" cy="44215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FADB501-DBD4-41A5-A274-98E61E1368D4}" type="datetimeFigureOut">
              <a:rPr lang="en-US" smtClean="0"/>
              <a:t>6/24/2019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1763829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DB501-DBD4-41A5-A274-98E61E1368D4}" type="datetimeFigureOut">
              <a:rPr lang="en-US" smtClean="0"/>
              <a:t>6/24/2019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6502363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ADB501-DBD4-41A5-A274-98E61E1368D4}" type="datetimeFigureOut">
              <a:rPr lang="en-US" smtClean="0"/>
              <a:t>6/24/2019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4077135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a:t>Click to edit Master title style</a:t>
            </a:r>
            <a:endParaRPr lang="en-US" dirty="0"/>
          </a:p>
        </p:txBody>
      </p:sp>
      <p:sp>
        <p:nvSpPr>
          <p:cNvPr id="3" name="Content Placeholder 2"/>
          <p:cNvSpPr>
            <a:spLocks noGrp="1"/>
          </p:cNvSpPr>
          <p:nvPr>
            <p:ph idx="1"/>
          </p:nvPr>
        </p:nvSpPr>
        <p:spPr>
          <a:xfrm>
            <a:off x="2526804" y="1184912"/>
            <a:ext cx="3008948" cy="5848350"/>
          </a:xfrm>
        </p:spPr>
        <p:txBody>
          <a:bodyPr/>
          <a:lstStyle>
            <a:lvl1pPr>
              <a:defRPr sz="2080"/>
            </a:lvl1pPr>
            <a:lvl2pPr>
              <a:defRPr sz="1820"/>
            </a:lvl2pPr>
            <a:lvl3pPr>
              <a:defRPr sz="1560"/>
            </a:lvl3pPr>
            <a:lvl4pPr>
              <a:defRPr sz="1300"/>
            </a:lvl4pPr>
            <a:lvl5pPr>
              <a:defRPr sz="1300"/>
            </a:lvl5pPr>
            <a:lvl6pPr>
              <a:defRPr sz="1300"/>
            </a:lvl6pPr>
            <a:lvl7pPr>
              <a:defRPr sz="1300"/>
            </a:lvl7pPr>
            <a:lvl8pPr>
              <a:defRPr sz="1300"/>
            </a:lvl8pPr>
            <a:lvl9pPr>
              <a:defRPr sz="13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a:t>Edit Master text styles</a:t>
            </a:r>
          </a:p>
        </p:txBody>
      </p:sp>
      <p:sp>
        <p:nvSpPr>
          <p:cNvPr id="5" name="Date Placeholder 4"/>
          <p:cNvSpPr>
            <a:spLocks noGrp="1"/>
          </p:cNvSpPr>
          <p:nvPr>
            <p:ph type="dt" sz="half" idx="10"/>
          </p:nvPr>
        </p:nvSpPr>
        <p:spPr/>
        <p:txBody>
          <a:bodyPr/>
          <a:lstStyle/>
          <a:p>
            <a:fld id="{1FADB501-DBD4-41A5-A274-98E61E1368D4}" type="datetimeFigureOut">
              <a:rPr lang="en-US" smtClean="0"/>
              <a:t>6/24/2019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2439907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26804" y="1184912"/>
            <a:ext cx="3008948" cy="5848350"/>
          </a:xfrm>
        </p:spPr>
        <p:txBody>
          <a:bodyPr anchor="t"/>
          <a:lstStyle>
            <a:lvl1pPr marL="0" indent="0">
              <a:buNone/>
              <a:defRPr sz="2080"/>
            </a:lvl1pPr>
            <a:lvl2pPr marL="297180" indent="0">
              <a:buNone/>
              <a:defRPr sz="1820"/>
            </a:lvl2pPr>
            <a:lvl3pPr marL="594360" indent="0">
              <a:buNone/>
              <a:defRPr sz="1560"/>
            </a:lvl3pPr>
            <a:lvl4pPr marL="891540" indent="0">
              <a:buNone/>
              <a:defRPr sz="1300"/>
            </a:lvl4pPr>
            <a:lvl5pPr marL="1188720" indent="0">
              <a:buNone/>
              <a:defRPr sz="1300"/>
            </a:lvl5pPr>
            <a:lvl6pPr marL="1485900" indent="0">
              <a:buNone/>
              <a:defRPr sz="1300"/>
            </a:lvl6pPr>
            <a:lvl7pPr marL="1783080" indent="0">
              <a:buNone/>
              <a:defRPr sz="1300"/>
            </a:lvl7pPr>
            <a:lvl8pPr marL="2080260" indent="0">
              <a:buNone/>
              <a:defRPr sz="1300"/>
            </a:lvl8pPr>
            <a:lvl9pPr marL="2377440" indent="0">
              <a:buNone/>
              <a:defRPr sz="1300"/>
            </a:lvl9pPr>
          </a:lstStyle>
          <a:p>
            <a:r>
              <a:rPr lang="en-US"/>
              <a:t>Click icon to add picture</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a:t>Edit Master text styles</a:t>
            </a:r>
          </a:p>
        </p:txBody>
      </p:sp>
      <p:sp>
        <p:nvSpPr>
          <p:cNvPr id="5" name="Date Placeholder 4"/>
          <p:cNvSpPr>
            <a:spLocks noGrp="1"/>
          </p:cNvSpPr>
          <p:nvPr>
            <p:ph type="dt" sz="half" idx="10"/>
          </p:nvPr>
        </p:nvSpPr>
        <p:spPr/>
        <p:txBody>
          <a:bodyPr/>
          <a:lstStyle/>
          <a:p>
            <a:fld id="{1FADB501-DBD4-41A5-A274-98E61E1368D4}" type="datetimeFigureOut">
              <a:rPr lang="en-US" smtClean="0"/>
              <a:t>6/24/2019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48A598-6CA7-4F11-A608-FBACB708F5D4}" type="slidenum">
              <a:rPr lang="en-US" smtClean="0"/>
              <a:t>‹#›</a:t>
            </a:fld>
            <a:endParaRPr lang="en-US"/>
          </a:p>
        </p:txBody>
      </p:sp>
    </p:spTree>
    <p:extLst>
      <p:ext uri="{BB962C8B-B14F-4D97-AF65-F5344CB8AC3E}">
        <p14:creationId xmlns:p14="http://schemas.microsoft.com/office/powerpoint/2010/main" val="2879040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8623" y="438152"/>
            <a:ext cx="5126355"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08623" y="2190750"/>
            <a:ext cx="5126355" cy="522160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08623" y="7627622"/>
            <a:ext cx="1337310" cy="438150"/>
          </a:xfrm>
          <a:prstGeom prst="rect">
            <a:avLst/>
          </a:prstGeom>
        </p:spPr>
        <p:txBody>
          <a:bodyPr vert="horz" lIns="91440" tIns="45720" rIns="91440" bIns="45720" rtlCol="0" anchor="ctr"/>
          <a:lstStyle>
            <a:lvl1pPr algn="l">
              <a:defRPr sz="780">
                <a:solidFill>
                  <a:schemeClr val="tx1">
                    <a:tint val="75000"/>
                  </a:schemeClr>
                </a:solidFill>
              </a:defRPr>
            </a:lvl1pPr>
          </a:lstStyle>
          <a:p>
            <a:fld id="{1FADB501-DBD4-41A5-A274-98E61E1368D4}" type="datetimeFigureOut">
              <a:rPr lang="en-US" smtClean="0"/>
              <a:t>6/24/2019</a:t>
            </a:fld>
            <a:endParaRPr lang="en-US"/>
          </a:p>
        </p:txBody>
      </p:sp>
      <p:sp>
        <p:nvSpPr>
          <p:cNvPr id="5" name="Footer Placeholder 4"/>
          <p:cNvSpPr>
            <a:spLocks noGrp="1"/>
          </p:cNvSpPr>
          <p:nvPr>
            <p:ph type="ftr" sz="quarter" idx="3"/>
          </p:nvPr>
        </p:nvSpPr>
        <p:spPr>
          <a:xfrm>
            <a:off x="1968818" y="7627622"/>
            <a:ext cx="2005965" cy="438150"/>
          </a:xfrm>
          <a:prstGeom prst="rect">
            <a:avLst/>
          </a:prstGeom>
        </p:spPr>
        <p:txBody>
          <a:bodyPr vert="horz" lIns="91440" tIns="45720" rIns="91440" bIns="45720" rtlCol="0" anchor="ctr"/>
          <a:lstStyle>
            <a:lvl1pPr algn="ctr">
              <a:defRPr sz="7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197668" y="7627622"/>
            <a:ext cx="1337310" cy="438150"/>
          </a:xfrm>
          <a:prstGeom prst="rect">
            <a:avLst/>
          </a:prstGeom>
        </p:spPr>
        <p:txBody>
          <a:bodyPr vert="horz" lIns="91440" tIns="45720" rIns="91440" bIns="45720" rtlCol="0" anchor="ctr"/>
          <a:lstStyle>
            <a:lvl1pPr algn="r">
              <a:defRPr sz="780">
                <a:solidFill>
                  <a:schemeClr val="tx1">
                    <a:tint val="75000"/>
                  </a:schemeClr>
                </a:solidFill>
              </a:defRPr>
            </a:lvl1pPr>
          </a:lstStyle>
          <a:p>
            <a:fld id="{1C48A598-6CA7-4F11-A608-FBACB708F5D4}" type="slidenum">
              <a:rPr lang="en-US" smtClean="0"/>
              <a:t>‹#›</a:t>
            </a:fld>
            <a:endParaRPr lang="en-US"/>
          </a:p>
        </p:txBody>
      </p:sp>
    </p:spTree>
    <p:extLst>
      <p:ext uri="{BB962C8B-B14F-4D97-AF65-F5344CB8AC3E}">
        <p14:creationId xmlns:p14="http://schemas.microsoft.com/office/powerpoint/2010/main" val="413859343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594360" rtl="0" eaLnBrk="1" latinLnBrk="0" hangingPunct="1">
        <a:lnSpc>
          <a:spcPct val="90000"/>
        </a:lnSpc>
        <a:spcBef>
          <a:spcPct val="0"/>
        </a:spcBef>
        <a:buNone/>
        <a:defRPr sz="2860" kern="1200">
          <a:solidFill>
            <a:schemeClr val="tx1"/>
          </a:solidFill>
          <a:latin typeface="+mj-lt"/>
          <a:ea typeface="+mj-ea"/>
          <a:cs typeface="+mj-cs"/>
        </a:defRPr>
      </a:lvl1pPr>
    </p:titleStyle>
    <p:bodyStyle>
      <a:lvl1pPr marL="148590" indent="-148590" algn="l" defTabSz="594360" rtl="0" eaLnBrk="1" latinLnBrk="0" hangingPunct="1">
        <a:lnSpc>
          <a:spcPct val="90000"/>
        </a:lnSpc>
        <a:spcBef>
          <a:spcPts val="650"/>
        </a:spcBef>
        <a:buFont typeface="Arial" panose="020B0604020202020204" pitchFamily="34" charset="0"/>
        <a:buChar char="•"/>
        <a:defRPr sz="1820" kern="1200">
          <a:solidFill>
            <a:schemeClr val="tx1"/>
          </a:solidFill>
          <a:latin typeface="+mn-lt"/>
          <a:ea typeface="+mn-ea"/>
          <a:cs typeface="+mn-cs"/>
        </a:defRPr>
      </a:lvl1pPr>
      <a:lvl2pPr marL="445770" indent="-148590" algn="l" defTabSz="594360" rtl="0" eaLnBrk="1" latinLnBrk="0" hangingPunct="1">
        <a:lnSpc>
          <a:spcPct val="90000"/>
        </a:lnSpc>
        <a:spcBef>
          <a:spcPts val="325"/>
        </a:spcBef>
        <a:buFont typeface="Arial" panose="020B0604020202020204" pitchFamily="34" charset="0"/>
        <a:buChar char="•"/>
        <a:defRPr sz="1560" kern="1200">
          <a:solidFill>
            <a:schemeClr val="tx1"/>
          </a:solidFill>
          <a:latin typeface="+mn-lt"/>
          <a:ea typeface="+mn-ea"/>
          <a:cs typeface="+mn-cs"/>
        </a:defRPr>
      </a:lvl2pPr>
      <a:lvl3pPr marL="742950" indent="-148590" algn="l" defTabSz="594360" rtl="0" eaLnBrk="1" latinLnBrk="0" hangingPunct="1">
        <a:lnSpc>
          <a:spcPct val="90000"/>
        </a:lnSpc>
        <a:spcBef>
          <a:spcPts val="325"/>
        </a:spcBef>
        <a:buFont typeface="Arial" panose="020B0604020202020204" pitchFamily="34" charset="0"/>
        <a:buChar char="•"/>
        <a:defRPr sz="1300" kern="1200">
          <a:solidFill>
            <a:schemeClr val="tx1"/>
          </a:solidFill>
          <a:latin typeface="+mn-lt"/>
          <a:ea typeface="+mn-ea"/>
          <a:cs typeface="+mn-cs"/>
        </a:defRPr>
      </a:lvl3pPr>
      <a:lvl4pPr marL="10401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4pPr>
      <a:lvl5pPr marL="133731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5pPr>
      <a:lvl6pPr marL="163449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6pPr>
      <a:lvl7pPr marL="193167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7pPr>
      <a:lvl8pPr marL="222885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8pPr>
      <a:lvl9pPr marL="25260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9pPr>
    </p:bodyStyle>
    <p:otherStyle>
      <a:defPPr>
        <a:defRPr lang="en-US"/>
      </a:defPPr>
      <a:lvl1pPr marL="0" algn="l" defTabSz="594360" rtl="0" eaLnBrk="1" latinLnBrk="0" hangingPunct="1">
        <a:defRPr sz="1170" kern="1200">
          <a:solidFill>
            <a:schemeClr val="tx1"/>
          </a:solidFill>
          <a:latin typeface="+mn-lt"/>
          <a:ea typeface="+mn-ea"/>
          <a:cs typeface="+mn-cs"/>
        </a:defRPr>
      </a:lvl1pPr>
      <a:lvl2pPr marL="297180" algn="l" defTabSz="594360" rtl="0" eaLnBrk="1" latinLnBrk="0" hangingPunct="1">
        <a:defRPr sz="1170" kern="1200">
          <a:solidFill>
            <a:schemeClr val="tx1"/>
          </a:solidFill>
          <a:latin typeface="+mn-lt"/>
          <a:ea typeface="+mn-ea"/>
          <a:cs typeface="+mn-cs"/>
        </a:defRPr>
      </a:lvl2pPr>
      <a:lvl3pPr marL="594360" algn="l" defTabSz="594360" rtl="0" eaLnBrk="1" latinLnBrk="0" hangingPunct="1">
        <a:defRPr sz="1170" kern="1200">
          <a:solidFill>
            <a:schemeClr val="tx1"/>
          </a:solidFill>
          <a:latin typeface="+mn-lt"/>
          <a:ea typeface="+mn-ea"/>
          <a:cs typeface="+mn-cs"/>
        </a:defRPr>
      </a:lvl3pPr>
      <a:lvl4pPr marL="891540" algn="l" defTabSz="594360" rtl="0" eaLnBrk="1" latinLnBrk="0" hangingPunct="1">
        <a:defRPr sz="1170" kern="1200">
          <a:solidFill>
            <a:schemeClr val="tx1"/>
          </a:solidFill>
          <a:latin typeface="+mn-lt"/>
          <a:ea typeface="+mn-ea"/>
          <a:cs typeface="+mn-cs"/>
        </a:defRPr>
      </a:lvl4pPr>
      <a:lvl5pPr marL="1188720" algn="l" defTabSz="594360" rtl="0" eaLnBrk="1" latinLnBrk="0" hangingPunct="1">
        <a:defRPr sz="1170" kern="1200">
          <a:solidFill>
            <a:schemeClr val="tx1"/>
          </a:solidFill>
          <a:latin typeface="+mn-lt"/>
          <a:ea typeface="+mn-ea"/>
          <a:cs typeface="+mn-cs"/>
        </a:defRPr>
      </a:lvl5pPr>
      <a:lvl6pPr marL="1485900" algn="l" defTabSz="594360" rtl="0" eaLnBrk="1" latinLnBrk="0" hangingPunct="1">
        <a:defRPr sz="1170" kern="1200">
          <a:solidFill>
            <a:schemeClr val="tx1"/>
          </a:solidFill>
          <a:latin typeface="+mn-lt"/>
          <a:ea typeface="+mn-ea"/>
          <a:cs typeface="+mn-cs"/>
        </a:defRPr>
      </a:lvl6pPr>
      <a:lvl7pPr marL="1783080" algn="l" defTabSz="594360" rtl="0" eaLnBrk="1" latinLnBrk="0" hangingPunct="1">
        <a:defRPr sz="1170" kern="1200">
          <a:solidFill>
            <a:schemeClr val="tx1"/>
          </a:solidFill>
          <a:latin typeface="+mn-lt"/>
          <a:ea typeface="+mn-ea"/>
          <a:cs typeface="+mn-cs"/>
        </a:defRPr>
      </a:lvl7pPr>
      <a:lvl8pPr marL="2080260" algn="l" defTabSz="594360" rtl="0" eaLnBrk="1" latinLnBrk="0" hangingPunct="1">
        <a:defRPr sz="1170" kern="1200">
          <a:solidFill>
            <a:schemeClr val="tx1"/>
          </a:solidFill>
          <a:latin typeface="+mn-lt"/>
          <a:ea typeface="+mn-ea"/>
          <a:cs typeface="+mn-cs"/>
        </a:defRPr>
      </a:lvl8pPr>
      <a:lvl9pPr marL="2377440" algn="l" defTabSz="594360" rtl="0" eaLnBrk="1" latinLnBrk="0" hangingPunct="1">
        <a:defRPr sz="11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26.emf"/><Relationship Id="rId7" Type="http://schemas.openxmlformats.org/officeDocument/2006/relationships/image" Target="../media/image13.emf"/><Relationship Id="rId2" Type="http://schemas.openxmlformats.org/officeDocument/2006/relationships/image" Target="../media/image25.emf"/><Relationship Id="rId1" Type="http://schemas.openxmlformats.org/officeDocument/2006/relationships/slideLayout" Target="../slideLayouts/slideLayout6.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s>
</file>

<file path=ppt/slides/_rels/slide11.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31.emf"/><Relationship Id="rId7" Type="http://schemas.openxmlformats.org/officeDocument/2006/relationships/image" Target="../media/image13.emf"/><Relationship Id="rId2" Type="http://schemas.openxmlformats.org/officeDocument/2006/relationships/image" Target="../media/image30.emf"/><Relationship Id="rId1" Type="http://schemas.openxmlformats.org/officeDocument/2006/relationships/slideLayout" Target="../slideLayouts/slideLayout6.xml"/><Relationship Id="rId6" Type="http://schemas.openxmlformats.org/officeDocument/2006/relationships/image" Target="../media/image34.emf"/><Relationship Id="rId5" Type="http://schemas.openxmlformats.org/officeDocument/2006/relationships/image" Target="../media/image33.emf"/><Relationship Id="rId4" Type="http://schemas.openxmlformats.org/officeDocument/2006/relationships/image" Target="../media/image32.emf"/></Relationships>
</file>

<file path=ppt/slides/_rels/slide12.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36.emf"/><Relationship Id="rId7" Type="http://schemas.openxmlformats.org/officeDocument/2006/relationships/image" Target="../media/image13.emf"/><Relationship Id="rId2" Type="http://schemas.openxmlformats.org/officeDocument/2006/relationships/image" Target="../media/image35.emf"/><Relationship Id="rId1" Type="http://schemas.openxmlformats.org/officeDocument/2006/relationships/slideLayout" Target="../slideLayouts/slideLayout6.xml"/><Relationship Id="rId6" Type="http://schemas.openxmlformats.org/officeDocument/2006/relationships/image" Target="../media/image39.emf"/><Relationship Id="rId5" Type="http://schemas.openxmlformats.org/officeDocument/2006/relationships/image" Target="../media/image38.emf"/><Relationship Id="rId4" Type="http://schemas.openxmlformats.org/officeDocument/2006/relationships/image" Target="../media/image37.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41.emf"/><Relationship Id="rId7" Type="http://schemas.openxmlformats.org/officeDocument/2006/relationships/image" Target="../media/image6.emf"/><Relationship Id="rId2" Type="http://schemas.openxmlformats.org/officeDocument/2006/relationships/image" Target="../media/image40.emf"/><Relationship Id="rId1" Type="http://schemas.openxmlformats.org/officeDocument/2006/relationships/slideLayout" Target="../slideLayouts/slideLayout6.xml"/><Relationship Id="rId6" Type="http://schemas.openxmlformats.org/officeDocument/2006/relationships/image" Target="../media/image44.emf"/><Relationship Id="rId5" Type="http://schemas.openxmlformats.org/officeDocument/2006/relationships/image" Target="../media/image43.emf"/><Relationship Id="rId4" Type="http://schemas.openxmlformats.org/officeDocument/2006/relationships/image" Target="../media/image4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46.emf"/><Relationship Id="rId7" Type="http://schemas.openxmlformats.org/officeDocument/2006/relationships/image" Target="../media/image50.emf"/><Relationship Id="rId2" Type="http://schemas.openxmlformats.org/officeDocument/2006/relationships/image" Target="../media/image45.emf"/><Relationship Id="rId1" Type="http://schemas.openxmlformats.org/officeDocument/2006/relationships/slideLayout" Target="../slideLayouts/slideLayout6.xml"/><Relationship Id="rId6" Type="http://schemas.openxmlformats.org/officeDocument/2006/relationships/image" Target="../media/image49.emf"/><Relationship Id="rId5" Type="http://schemas.openxmlformats.org/officeDocument/2006/relationships/image" Target="../media/image48.emf"/><Relationship Id="rId4" Type="http://schemas.openxmlformats.org/officeDocument/2006/relationships/image" Target="../media/image47.emf"/></Relationships>
</file>

<file path=ppt/slides/_rels/slide21.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image" Target="../media/image59.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image" Target="../media/image61.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66.emf"/><Relationship Id="rId2" Type="http://schemas.openxmlformats.org/officeDocument/2006/relationships/image" Target="../media/image65.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image" Target="../media/image67.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69.emf"/><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image" Target="../media/image71.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image" Target="../media/image73.em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2.emf"/><Relationship Id="rId7" Type="http://schemas.openxmlformats.org/officeDocument/2006/relationships/image" Target="../media/image6.emf"/><Relationship Id="rId2" Type="http://schemas.openxmlformats.org/officeDocument/2006/relationships/image" Target="../media/image1.emf"/><Relationship Id="rId1" Type="http://schemas.openxmlformats.org/officeDocument/2006/relationships/slideLayout" Target="../slideLayouts/slideLayout6.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9.emf"/><Relationship Id="rId7" Type="http://schemas.openxmlformats.org/officeDocument/2006/relationships/image" Target="../media/image13.emf"/><Relationship Id="rId2" Type="http://schemas.openxmlformats.org/officeDocument/2006/relationships/image" Target="../media/image8.emf"/><Relationship Id="rId1" Type="http://schemas.openxmlformats.org/officeDocument/2006/relationships/slideLayout" Target="../slideLayouts/slideLayout6.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16.emf"/><Relationship Id="rId7" Type="http://schemas.openxmlformats.org/officeDocument/2006/relationships/image" Target="../media/image13.emf"/><Relationship Id="rId2" Type="http://schemas.openxmlformats.org/officeDocument/2006/relationships/image" Target="../media/image15.emf"/><Relationship Id="rId1" Type="http://schemas.openxmlformats.org/officeDocument/2006/relationships/slideLayout" Target="../slideLayouts/slideLayout6.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s>
</file>

<file path=ppt/slides/_rels/slide9.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21.emf"/><Relationship Id="rId7" Type="http://schemas.openxmlformats.org/officeDocument/2006/relationships/image" Target="../media/image13.emf"/><Relationship Id="rId2" Type="http://schemas.openxmlformats.org/officeDocument/2006/relationships/image" Target="../media/image20.emf"/><Relationship Id="rId1" Type="http://schemas.openxmlformats.org/officeDocument/2006/relationships/slideLayout" Target="../slideLayouts/slideLayout6.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8D9DE-026F-44FA-B39B-9D260D3ACC70}"/>
              </a:ext>
            </a:extLst>
          </p:cNvPr>
          <p:cNvSpPr>
            <a:spLocks noGrp="1"/>
          </p:cNvSpPr>
          <p:nvPr>
            <p:ph type="ctrTitle"/>
          </p:nvPr>
        </p:nvSpPr>
        <p:spPr/>
        <p:txBody>
          <a:bodyPr/>
          <a:lstStyle/>
          <a:p>
            <a:r>
              <a:rPr lang="en-US" dirty="0"/>
              <a:t>fNIRS data analysis</a:t>
            </a:r>
          </a:p>
        </p:txBody>
      </p:sp>
      <p:sp>
        <p:nvSpPr>
          <p:cNvPr id="3" name="Subtitle 2">
            <a:extLst>
              <a:ext uri="{FF2B5EF4-FFF2-40B4-BE49-F238E27FC236}">
                <a16:creationId xmlns:a16="http://schemas.microsoft.com/office/drawing/2014/main" id="{B31E394B-13D4-429B-94A5-A6ACD2BC6A9D}"/>
              </a:ext>
            </a:extLst>
          </p:cNvPr>
          <p:cNvSpPr>
            <a:spLocks noGrp="1"/>
          </p:cNvSpPr>
          <p:nvPr>
            <p:ph type="subTitle" idx="1"/>
          </p:nvPr>
        </p:nvSpPr>
        <p:spPr/>
        <p:txBody>
          <a:bodyPr/>
          <a:lstStyle/>
          <a:p>
            <a:r>
              <a:rPr lang="en-US" dirty="0" err="1"/>
              <a:t>Baralt</a:t>
            </a:r>
            <a:r>
              <a:rPr lang="en-US" dirty="0"/>
              <a:t>, Darcy-Mahaney, Jung et al.</a:t>
            </a:r>
          </a:p>
          <a:p>
            <a:r>
              <a:rPr lang="en-US" dirty="0"/>
              <a:t>06/20/2019</a:t>
            </a:r>
          </a:p>
        </p:txBody>
      </p:sp>
    </p:spTree>
    <p:extLst>
      <p:ext uri="{BB962C8B-B14F-4D97-AF65-F5344CB8AC3E}">
        <p14:creationId xmlns:p14="http://schemas.microsoft.com/office/powerpoint/2010/main" val="27180943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870173" y="1675042"/>
            <a:ext cx="484428" cy="307777"/>
          </a:xfrm>
          <a:prstGeom prst="rect">
            <a:avLst/>
          </a:prstGeom>
          <a:noFill/>
        </p:spPr>
        <p:txBody>
          <a:bodyPr wrap="none" rtlCol="0">
            <a:spAutoFit/>
          </a:bodyPr>
          <a:lstStyle/>
          <a:p>
            <a:r>
              <a:rPr lang="en-US" sz="1400" dirty="0"/>
              <a:t>Kids</a:t>
            </a:r>
          </a:p>
        </p:txBody>
      </p:sp>
      <p:sp>
        <p:nvSpPr>
          <p:cNvPr id="18" name="TextBox 17"/>
          <p:cNvSpPr txBox="1"/>
          <p:nvPr/>
        </p:nvSpPr>
        <p:spPr>
          <a:xfrm>
            <a:off x="1309366" y="1737205"/>
            <a:ext cx="651140" cy="307777"/>
          </a:xfrm>
          <a:prstGeom prst="rect">
            <a:avLst/>
          </a:prstGeom>
          <a:noFill/>
        </p:spPr>
        <p:txBody>
          <a:bodyPr wrap="none" rtlCol="0">
            <a:spAutoFit/>
          </a:bodyPr>
          <a:lstStyle/>
          <a:p>
            <a:r>
              <a:rPr lang="en-US" sz="1400" dirty="0"/>
              <a:t>Adults</a:t>
            </a:r>
          </a:p>
        </p:txBody>
      </p:sp>
      <p:sp>
        <p:nvSpPr>
          <p:cNvPr id="19" name="TextBox 18"/>
          <p:cNvSpPr txBox="1"/>
          <p:nvPr/>
        </p:nvSpPr>
        <p:spPr>
          <a:xfrm>
            <a:off x="0" y="2485332"/>
            <a:ext cx="400110" cy="772006"/>
          </a:xfrm>
          <a:prstGeom prst="rect">
            <a:avLst/>
          </a:prstGeom>
          <a:noFill/>
        </p:spPr>
        <p:txBody>
          <a:bodyPr vert="vert270" wrap="none" rtlCol="0">
            <a:spAutoFit/>
          </a:bodyPr>
          <a:lstStyle/>
          <a:p>
            <a:r>
              <a:rPr lang="en-US" sz="1400" dirty="0"/>
              <a:t>Bi-lingual</a:t>
            </a:r>
          </a:p>
        </p:txBody>
      </p:sp>
      <p:sp>
        <p:nvSpPr>
          <p:cNvPr id="28" name="TextBox 27"/>
          <p:cNvSpPr txBox="1"/>
          <p:nvPr/>
        </p:nvSpPr>
        <p:spPr>
          <a:xfrm>
            <a:off x="0" y="4082223"/>
            <a:ext cx="400110" cy="717056"/>
          </a:xfrm>
          <a:prstGeom prst="rect">
            <a:avLst/>
          </a:prstGeom>
          <a:noFill/>
        </p:spPr>
        <p:txBody>
          <a:bodyPr vert="vert270" wrap="none" rtlCol="0">
            <a:spAutoFit/>
          </a:bodyPr>
          <a:lstStyle/>
          <a:p>
            <a:r>
              <a:rPr lang="en-US" sz="1400" dirty="0"/>
              <a:t>Heritage</a:t>
            </a:r>
          </a:p>
        </p:txBody>
      </p:sp>
      <p:sp>
        <p:nvSpPr>
          <p:cNvPr id="29" name="TextBox 28"/>
          <p:cNvSpPr txBox="1"/>
          <p:nvPr/>
        </p:nvSpPr>
        <p:spPr>
          <a:xfrm>
            <a:off x="19511" y="5592088"/>
            <a:ext cx="400110" cy="1070165"/>
          </a:xfrm>
          <a:prstGeom prst="rect">
            <a:avLst/>
          </a:prstGeom>
          <a:noFill/>
        </p:spPr>
        <p:txBody>
          <a:bodyPr vert="vert270" wrap="none" rtlCol="0">
            <a:spAutoFit/>
          </a:bodyPr>
          <a:lstStyle/>
          <a:p>
            <a:r>
              <a:rPr lang="en-US" sz="1400" dirty="0"/>
              <a:t>Mono-lingual</a:t>
            </a:r>
          </a:p>
        </p:txBody>
      </p:sp>
      <p:sp>
        <p:nvSpPr>
          <p:cNvPr id="2" name="Title 1">
            <a:extLst>
              <a:ext uri="{FF2B5EF4-FFF2-40B4-BE49-F238E27FC236}">
                <a16:creationId xmlns:a16="http://schemas.microsoft.com/office/drawing/2014/main" id="{E9D6F52A-BF0E-4057-9BAF-10A633523C16}"/>
              </a:ext>
            </a:extLst>
          </p:cNvPr>
          <p:cNvSpPr>
            <a:spLocks noGrp="1"/>
          </p:cNvSpPr>
          <p:nvPr>
            <p:ph type="title"/>
          </p:nvPr>
        </p:nvSpPr>
        <p:spPr/>
        <p:txBody>
          <a:bodyPr/>
          <a:lstStyle/>
          <a:p>
            <a:r>
              <a:rPr lang="en-US" dirty="0"/>
              <a:t>Task activation brain areas at group level – DCCS (Shape)– </a:t>
            </a:r>
            <a:r>
              <a:rPr lang="en-US" dirty="0" err="1"/>
              <a:t>hbR</a:t>
            </a:r>
            <a:endParaRPr lang="en-US" dirty="0"/>
          </a:p>
        </p:txBody>
      </p:sp>
      <p:sp>
        <p:nvSpPr>
          <p:cNvPr id="16" name="TextBox 15">
            <a:extLst>
              <a:ext uri="{FF2B5EF4-FFF2-40B4-BE49-F238E27FC236}">
                <a16:creationId xmlns:a16="http://schemas.microsoft.com/office/drawing/2014/main" id="{2A909A60-52C4-4719-92FF-88A91014EA34}"/>
              </a:ext>
            </a:extLst>
          </p:cNvPr>
          <p:cNvSpPr txBox="1"/>
          <p:nvPr/>
        </p:nvSpPr>
        <p:spPr>
          <a:xfrm>
            <a:off x="56265" y="1889787"/>
            <a:ext cx="317716" cy="338554"/>
          </a:xfrm>
          <a:prstGeom prst="rect">
            <a:avLst/>
          </a:prstGeom>
          <a:noFill/>
        </p:spPr>
        <p:txBody>
          <a:bodyPr wrap="square" rtlCol="0">
            <a:spAutoFit/>
          </a:bodyPr>
          <a:lstStyle/>
          <a:p>
            <a:r>
              <a:rPr lang="en-US" sz="1600" b="1" dirty="0"/>
              <a:t>A</a:t>
            </a:r>
          </a:p>
        </p:txBody>
      </p:sp>
      <p:sp>
        <p:nvSpPr>
          <p:cNvPr id="20" name="TextBox 19">
            <a:extLst>
              <a:ext uri="{FF2B5EF4-FFF2-40B4-BE49-F238E27FC236}">
                <a16:creationId xmlns:a16="http://schemas.microsoft.com/office/drawing/2014/main" id="{0DE8B9E7-9459-4524-B7E4-EBDBDD50D875}"/>
              </a:ext>
            </a:extLst>
          </p:cNvPr>
          <p:cNvSpPr txBox="1"/>
          <p:nvPr/>
        </p:nvSpPr>
        <p:spPr>
          <a:xfrm>
            <a:off x="76977" y="3413879"/>
            <a:ext cx="317716" cy="338554"/>
          </a:xfrm>
          <a:prstGeom prst="rect">
            <a:avLst/>
          </a:prstGeom>
          <a:noFill/>
        </p:spPr>
        <p:txBody>
          <a:bodyPr wrap="square" rtlCol="0">
            <a:spAutoFit/>
          </a:bodyPr>
          <a:lstStyle/>
          <a:p>
            <a:r>
              <a:rPr lang="en-US" sz="1600" b="1" dirty="0"/>
              <a:t>B</a:t>
            </a:r>
          </a:p>
        </p:txBody>
      </p:sp>
      <p:sp>
        <p:nvSpPr>
          <p:cNvPr id="21" name="TextBox 20">
            <a:extLst>
              <a:ext uri="{FF2B5EF4-FFF2-40B4-BE49-F238E27FC236}">
                <a16:creationId xmlns:a16="http://schemas.microsoft.com/office/drawing/2014/main" id="{FE8D6C2F-DEA9-43C0-8072-DF37DD006594}"/>
              </a:ext>
            </a:extLst>
          </p:cNvPr>
          <p:cNvSpPr txBox="1"/>
          <p:nvPr/>
        </p:nvSpPr>
        <p:spPr>
          <a:xfrm>
            <a:off x="56265" y="5014171"/>
            <a:ext cx="317716" cy="338554"/>
          </a:xfrm>
          <a:prstGeom prst="rect">
            <a:avLst/>
          </a:prstGeom>
          <a:noFill/>
        </p:spPr>
        <p:txBody>
          <a:bodyPr wrap="square" rtlCol="0">
            <a:spAutoFit/>
          </a:bodyPr>
          <a:lstStyle/>
          <a:p>
            <a:r>
              <a:rPr lang="en-US" sz="1600" b="1" dirty="0"/>
              <a:t>C</a:t>
            </a:r>
          </a:p>
        </p:txBody>
      </p:sp>
      <p:sp>
        <p:nvSpPr>
          <p:cNvPr id="27" name="TextBox 26">
            <a:extLst>
              <a:ext uri="{FF2B5EF4-FFF2-40B4-BE49-F238E27FC236}">
                <a16:creationId xmlns:a16="http://schemas.microsoft.com/office/drawing/2014/main" id="{D66A0069-BBF2-4E5E-B13C-CA701A395AAD}"/>
              </a:ext>
            </a:extLst>
          </p:cNvPr>
          <p:cNvSpPr txBox="1"/>
          <p:nvPr/>
        </p:nvSpPr>
        <p:spPr>
          <a:xfrm>
            <a:off x="2796376" y="1889787"/>
            <a:ext cx="317716" cy="338554"/>
          </a:xfrm>
          <a:prstGeom prst="rect">
            <a:avLst/>
          </a:prstGeom>
          <a:noFill/>
        </p:spPr>
        <p:txBody>
          <a:bodyPr wrap="square" rtlCol="0">
            <a:spAutoFit/>
          </a:bodyPr>
          <a:lstStyle/>
          <a:p>
            <a:r>
              <a:rPr lang="en-US" sz="1600" b="1" dirty="0"/>
              <a:t>D</a:t>
            </a:r>
          </a:p>
        </p:txBody>
      </p:sp>
      <p:sp>
        <p:nvSpPr>
          <p:cNvPr id="30" name="TextBox 29">
            <a:extLst>
              <a:ext uri="{FF2B5EF4-FFF2-40B4-BE49-F238E27FC236}">
                <a16:creationId xmlns:a16="http://schemas.microsoft.com/office/drawing/2014/main" id="{36634AA4-D490-4659-A787-426AFAE60CA0}"/>
              </a:ext>
            </a:extLst>
          </p:cNvPr>
          <p:cNvSpPr txBox="1"/>
          <p:nvPr/>
        </p:nvSpPr>
        <p:spPr>
          <a:xfrm>
            <a:off x="2817088" y="3413879"/>
            <a:ext cx="317716" cy="338554"/>
          </a:xfrm>
          <a:prstGeom prst="rect">
            <a:avLst/>
          </a:prstGeom>
          <a:noFill/>
        </p:spPr>
        <p:txBody>
          <a:bodyPr wrap="square" rtlCol="0">
            <a:spAutoFit/>
          </a:bodyPr>
          <a:lstStyle/>
          <a:p>
            <a:r>
              <a:rPr lang="en-US" sz="1600" b="1" dirty="0"/>
              <a:t>E</a:t>
            </a:r>
          </a:p>
        </p:txBody>
      </p:sp>
      <p:sp>
        <p:nvSpPr>
          <p:cNvPr id="31" name="TextBox 30">
            <a:extLst>
              <a:ext uri="{FF2B5EF4-FFF2-40B4-BE49-F238E27FC236}">
                <a16:creationId xmlns:a16="http://schemas.microsoft.com/office/drawing/2014/main" id="{5F9C4D2E-7F4F-4054-9E4B-91001B161DDF}"/>
              </a:ext>
            </a:extLst>
          </p:cNvPr>
          <p:cNvSpPr txBox="1"/>
          <p:nvPr/>
        </p:nvSpPr>
        <p:spPr>
          <a:xfrm>
            <a:off x="2796376" y="5014171"/>
            <a:ext cx="317716" cy="338554"/>
          </a:xfrm>
          <a:prstGeom prst="rect">
            <a:avLst/>
          </a:prstGeom>
          <a:noFill/>
        </p:spPr>
        <p:txBody>
          <a:bodyPr wrap="square" rtlCol="0">
            <a:spAutoFit/>
          </a:bodyPr>
          <a:lstStyle/>
          <a:p>
            <a:r>
              <a:rPr lang="en-US" sz="1600" b="1" dirty="0"/>
              <a:t>F</a:t>
            </a:r>
          </a:p>
        </p:txBody>
      </p:sp>
      <p:pic>
        <p:nvPicPr>
          <p:cNvPr id="3" name="Picture 2"/>
          <p:cNvPicPr>
            <a:picLocks noChangeAspect="1"/>
          </p:cNvPicPr>
          <p:nvPr/>
        </p:nvPicPr>
        <p:blipFill rotWithShape="1">
          <a:blip r:embed="rId2"/>
          <a:srcRect l="13339" t="6857" r="25345" b="50286"/>
          <a:stretch/>
        </p:blipFill>
        <p:spPr>
          <a:xfrm>
            <a:off x="340050" y="2035553"/>
            <a:ext cx="2615184" cy="1371600"/>
          </a:xfrm>
          <a:prstGeom prst="rect">
            <a:avLst/>
          </a:prstGeom>
        </p:spPr>
      </p:pic>
      <p:pic>
        <p:nvPicPr>
          <p:cNvPr id="4" name="Picture 3"/>
          <p:cNvPicPr>
            <a:picLocks noChangeAspect="1"/>
          </p:cNvPicPr>
          <p:nvPr/>
        </p:nvPicPr>
        <p:blipFill rotWithShape="1">
          <a:blip r:embed="rId3"/>
          <a:srcRect l="13339" t="6857" r="25345" b="50286"/>
          <a:stretch/>
        </p:blipFill>
        <p:spPr>
          <a:xfrm>
            <a:off x="340050" y="3527739"/>
            <a:ext cx="2615184" cy="1371600"/>
          </a:xfrm>
          <a:prstGeom prst="rect">
            <a:avLst/>
          </a:prstGeom>
        </p:spPr>
      </p:pic>
      <p:pic>
        <p:nvPicPr>
          <p:cNvPr id="5" name="Picture 4"/>
          <p:cNvPicPr>
            <a:picLocks noChangeAspect="1"/>
          </p:cNvPicPr>
          <p:nvPr/>
        </p:nvPicPr>
        <p:blipFill rotWithShape="1">
          <a:blip r:embed="rId4"/>
          <a:srcRect l="13339" t="6857" r="25345" b="50286"/>
          <a:stretch/>
        </p:blipFill>
        <p:spPr>
          <a:xfrm>
            <a:off x="327344" y="5242863"/>
            <a:ext cx="2615184" cy="1371600"/>
          </a:xfrm>
          <a:prstGeom prst="rect">
            <a:avLst/>
          </a:prstGeom>
        </p:spPr>
      </p:pic>
      <p:pic>
        <p:nvPicPr>
          <p:cNvPr id="6" name="Picture 5"/>
          <p:cNvPicPr>
            <a:picLocks noChangeAspect="1"/>
          </p:cNvPicPr>
          <p:nvPr/>
        </p:nvPicPr>
        <p:blipFill rotWithShape="1">
          <a:blip r:embed="rId5"/>
          <a:srcRect l="13339" t="6857" r="25345" b="50286"/>
          <a:stretch/>
        </p:blipFill>
        <p:spPr>
          <a:xfrm>
            <a:off x="3004419" y="2015100"/>
            <a:ext cx="2615184" cy="1371600"/>
          </a:xfrm>
          <a:prstGeom prst="rect">
            <a:avLst/>
          </a:prstGeom>
        </p:spPr>
      </p:pic>
      <p:pic>
        <p:nvPicPr>
          <p:cNvPr id="7" name="Picture 6"/>
          <p:cNvPicPr>
            <a:picLocks noChangeAspect="1"/>
          </p:cNvPicPr>
          <p:nvPr/>
        </p:nvPicPr>
        <p:blipFill rotWithShape="1">
          <a:blip r:embed="rId6"/>
          <a:srcRect l="13339" t="6857" r="25345" b="50286"/>
          <a:stretch/>
        </p:blipFill>
        <p:spPr>
          <a:xfrm>
            <a:off x="3047009" y="5240740"/>
            <a:ext cx="2615184" cy="1371600"/>
          </a:xfrm>
          <a:prstGeom prst="rect">
            <a:avLst/>
          </a:prstGeom>
        </p:spPr>
      </p:pic>
      <p:pic>
        <p:nvPicPr>
          <p:cNvPr id="25" name="Picture 24"/>
          <p:cNvPicPr>
            <a:picLocks noChangeAspect="1"/>
          </p:cNvPicPr>
          <p:nvPr/>
        </p:nvPicPr>
        <p:blipFill rotWithShape="1">
          <a:blip r:embed="rId7"/>
          <a:srcRect l="67714" r="18045"/>
          <a:stretch/>
        </p:blipFill>
        <p:spPr>
          <a:xfrm rot="5400000">
            <a:off x="4049665" y="5518844"/>
            <a:ext cx="587144" cy="3093721"/>
          </a:xfrm>
          <a:prstGeom prst="rect">
            <a:avLst/>
          </a:prstGeom>
        </p:spPr>
      </p:pic>
      <p:pic>
        <p:nvPicPr>
          <p:cNvPr id="26" name="Picture 25"/>
          <p:cNvPicPr>
            <a:picLocks noChangeAspect="1"/>
          </p:cNvPicPr>
          <p:nvPr/>
        </p:nvPicPr>
        <p:blipFill rotWithShape="1">
          <a:blip r:embed="rId8"/>
          <a:srcRect l="67714" r="18279"/>
          <a:stretch/>
        </p:blipFill>
        <p:spPr>
          <a:xfrm rot="5400000">
            <a:off x="1258101" y="5514031"/>
            <a:ext cx="577519" cy="3093721"/>
          </a:xfrm>
          <a:prstGeom prst="rect">
            <a:avLst/>
          </a:prstGeom>
        </p:spPr>
      </p:pic>
    </p:spTree>
    <p:extLst>
      <p:ext uri="{BB962C8B-B14F-4D97-AF65-F5344CB8AC3E}">
        <p14:creationId xmlns:p14="http://schemas.microsoft.com/office/powerpoint/2010/main" val="37591354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870173" y="1675042"/>
            <a:ext cx="484428" cy="307777"/>
          </a:xfrm>
          <a:prstGeom prst="rect">
            <a:avLst/>
          </a:prstGeom>
          <a:noFill/>
        </p:spPr>
        <p:txBody>
          <a:bodyPr wrap="none" rtlCol="0">
            <a:spAutoFit/>
          </a:bodyPr>
          <a:lstStyle/>
          <a:p>
            <a:r>
              <a:rPr lang="en-US" sz="1400" dirty="0"/>
              <a:t>Kids</a:t>
            </a:r>
          </a:p>
        </p:txBody>
      </p:sp>
      <p:sp>
        <p:nvSpPr>
          <p:cNvPr id="18" name="TextBox 17"/>
          <p:cNvSpPr txBox="1"/>
          <p:nvPr/>
        </p:nvSpPr>
        <p:spPr>
          <a:xfrm>
            <a:off x="1309366" y="1737205"/>
            <a:ext cx="651140" cy="307777"/>
          </a:xfrm>
          <a:prstGeom prst="rect">
            <a:avLst/>
          </a:prstGeom>
          <a:noFill/>
        </p:spPr>
        <p:txBody>
          <a:bodyPr wrap="none" rtlCol="0">
            <a:spAutoFit/>
          </a:bodyPr>
          <a:lstStyle/>
          <a:p>
            <a:r>
              <a:rPr lang="en-US" sz="1400" dirty="0"/>
              <a:t>Adults</a:t>
            </a:r>
          </a:p>
        </p:txBody>
      </p:sp>
      <p:sp>
        <p:nvSpPr>
          <p:cNvPr id="19" name="TextBox 18"/>
          <p:cNvSpPr txBox="1"/>
          <p:nvPr/>
        </p:nvSpPr>
        <p:spPr>
          <a:xfrm>
            <a:off x="0" y="2485332"/>
            <a:ext cx="400110" cy="772006"/>
          </a:xfrm>
          <a:prstGeom prst="rect">
            <a:avLst/>
          </a:prstGeom>
          <a:noFill/>
        </p:spPr>
        <p:txBody>
          <a:bodyPr vert="vert270" wrap="none" rtlCol="0">
            <a:spAutoFit/>
          </a:bodyPr>
          <a:lstStyle/>
          <a:p>
            <a:r>
              <a:rPr lang="en-US" sz="1400" dirty="0"/>
              <a:t>Bi-lingual</a:t>
            </a:r>
          </a:p>
        </p:txBody>
      </p:sp>
      <p:sp>
        <p:nvSpPr>
          <p:cNvPr id="28" name="TextBox 27"/>
          <p:cNvSpPr txBox="1"/>
          <p:nvPr/>
        </p:nvSpPr>
        <p:spPr>
          <a:xfrm>
            <a:off x="0" y="4082223"/>
            <a:ext cx="400110" cy="717056"/>
          </a:xfrm>
          <a:prstGeom prst="rect">
            <a:avLst/>
          </a:prstGeom>
          <a:noFill/>
        </p:spPr>
        <p:txBody>
          <a:bodyPr vert="vert270" wrap="none" rtlCol="0">
            <a:spAutoFit/>
          </a:bodyPr>
          <a:lstStyle/>
          <a:p>
            <a:r>
              <a:rPr lang="en-US" sz="1400" dirty="0"/>
              <a:t>Heritage</a:t>
            </a:r>
          </a:p>
        </p:txBody>
      </p:sp>
      <p:sp>
        <p:nvSpPr>
          <p:cNvPr id="29" name="TextBox 28"/>
          <p:cNvSpPr txBox="1"/>
          <p:nvPr/>
        </p:nvSpPr>
        <p:spPr>
          <a:xfrm>
            <a:off x="19511" y="5592088"/>
            <a:ext cx="400110" cy="1070165"/>
          </a:xfrm>
          <a:prstGeom prst="rect">
            <a:avLst/>
          </a:prstGeom>
          <a:noFill/>
        </p:spPr>
        <p:txBody>
          <a:bodyPr vert="vert270" wrap="none" rtlCol="0">
            <a:spAutoFit/>
          </a:bodyPr>
          <a:lstStyle/>
          <a:p>
            <a:r>
              <a:rPr lang="en-US" sz="1400" dirty="0"/>
              <a:t>Mono-lingual</a:t>
            </a:r>
          </a:p>
        </p:txBody>
      </p:sp>
      <p:sp>
        <p:nvSpPr>
          <p:cNvPr id="2" name="Title 1">
            <a:extLst>
              <a:ext uri="{FF2B5EF4-FFF2-40B4-BE49-F238E27FC236}">
                <a16:creationId xmlns:a16="http://schemas.microsoft.com/office/drawing/2014/main" id="{E9D6F52A-BF0E-4057-9BAF-10A633523C16}"/>
              </a:ext>
            </a:extLst>
          </p:cNvPr>
          <p:cNvSpPr>
            <a:spLocks noGrp="1"/>
          </p:cNvSpPr>
          <p:nvPr>
            <p:ph type="title"/>
          </p:nvPr>
        </p:nvSpPr>
        <p:spPr/>
        <p:txBody>
          <a:bodyPr/>
          <a:lstStyle/>
          <a:p>
            <a:r>
              <a:rPr lang="en-US" dirty="0"/>
              <a:t>Task activation brain areas at group level – DCCS (Color)– </a:t>
            </a:r>
            <a:r>
              <a:rPr lang="en-US" dirty="0" err="1"/>
              <a:t>hbR</a:t>
            </a:r>
            <a:endParaRPr lang="en-US" dirty="0"/>
          </a:p>
        </p:txBody>
      </p:sp>
      <p:sp>
        <p:nvSpPr>
          <p:cNvPr id="16" name="TextBox 15">
            <a:extLst>
              <a:ext uri="{FF2B5EF4-FFF2-40B4-BE49-F238E27FC236}">
                <a16:creationId xmlns:a16="http://schemas.microsoft.com/office/drawing/2014/main" id="{2A909A60-52C4-4719-92FF-88A91014EA34}"/>
              </a:ext>
            </a:extLst>
          </p:cNvPr>
          <p:cNvSpPr txBox="1"/>
          <p:nvPr/>
        </p:nvSpPr>
        <p:spPr>
          <a:xfrm>
            <a:off x="56265" y="1889787"/>
            <a:ext cx="317716" cy="338554"/>
          </a:xfrm>
          <a:prstGeom prst="rect">
            <a:avLst/>
          </a:prstGeom>
          <a:noFill/>
        </p:spPr>
        <p:txBody>
          <a:bodyPr wrap="square" rtlCol="0">
            <a:spAutoFit/>
          </a:bodyPr>
          <a:lstStyle/>
          <a:p>
            <a:r>
              <a:rPr lang="en-US" sz="1600" b="1" dirty="0"/>
              <a:t>A</a:t>
            </a:r>
          </a:p>
        </p:txBody>
      </p:sp>
      <p:sp>
        <p:nvSpPr>
          <p:cNvPr id="20" name="TextBox 19">
            <a:extLst>
              <a:ext uri="{FF2B5EF4-FFF2-40B4-BE49-F238E27FC236}">
                <a16:creationId xmlns:a16="http://schemas.microsoft.com/office/drawing/2014/main" id="{0DE8B9E7-9459-4524-B7E4-EBDBDD50D875}"/>
              </a:ext>
            </a:extLst>
          </p:cNvPr>
          <p:cNvSpPr txBox="1"/>
          <p:nvPr/>
        </p:nvSpPr>
        <p:spPr>
          <a:xfrm>
            <a:off x="76977" y="3413879"/>
            <a:ext cx="317716" cy="338554"/>
          </a:xfrm>
          <a:prstGeom prst="rect">
            <a:avLst/>
          </a:prstGeom>
          <a:noFill/>
        </p:spPr>
        <p:txBody>
          <a:bodyPr wrap="square" rtlCol="0">
            <a:spAutoFit/>
          </a:bodyPr>
          <a:lstStyle/>
          <a:p>
            <a:r>
              <a:rPr lang="en-US" sz="1600" b="1" dirty="0"/>
              <a:t>B</a:t>
            </a:r>
          </a:p>
        </p:txBody>
      </p:sp>
      <p:sp>
        <p:nvSpPr>
          <p:cNvPr id="21" name="TextBox 20">
            <a:extLst>
              <a:ext uri="{FF2B5EF4-FFF2-40B4-BE49-F238E27FC236}">
                <a16:creationId xmlns:a16="http://schemas.microsoft.com/office/drawing/2014/main" id="{FE8D6C2F-DEA9-43C0-8072-DF37DD006594}"/>
              </a:ext>
            </a:extLst>
          </p:cNvPr>
          <p:cNvSpPr txBox="1"/>
          <p:nvPr/>
        </p:nvSpPr>
        <p:spPr>
          <a:xfrm>
            <a:off x="56265" y="5014171"/>
            <a:ext cx="317716" cy="338554"/>
          </a:xfrm>
          <a:prstGeom prst="rect">
            <a:avLst/>
          </a:prstGeom>
          <a:noFill/>
        </p:spPr>
        <p:txBody>
          <a:bodyPr wrap="square" rtlCol="0">
            <a:spAutoFit/>
          </a:bodyPr>
          <a:lstStyle/>
          <a:p>
            <a:r>
              <a:rPr lang="en-US" sz="1600" b="1" dirty="0"/>
              <a:t>C</a:t>
            </a:r>
          </a:p>
        </p:txBody>
      </p:sp>
      <p:sp>
        <p:nvSpPr>
          <p:cNvPr id="27" name="TextBox 26">
            <a:extLst>
              <a:ext uri="{FF2B5EF4-FFF2-40B4-BE49-F238E27FC236}">
                <a16:creationId xmlns:a16="http://schemas.microsoft.com/office/drawing/2014/main" id="{D66A0069-BBF2-4E5E-B13C-CA701A395AAD}"/>
              </a:ext>
            </a:extLst>
          </p:cNvPr>
          <p:cNvSpPr txBox="1"/>
          <p:nvPr/>
        </p:nvSpPr>
        <p:spPr>
          <a:xfrm>
            <a:off x="2796376" y="1889787"/>
            <a:ext cx="317716" cy="338554"/>
          </a:xfrm>
          <a:prstGeom prst="rect">
            <a:avLst/>
          </a:prstGeom>
          <a:noFill/>
        </p:spPr>
        <p:txBody>
          <a:bodyPr wrap="square" rtlCol="0">
            <a:spAutoFit/>
          </a:bodyPr>
          <a:lstStyle/>
          <a:p>
            <a:r>
              <a:rPr lang="en-US" sz="1600" b="1" dirty="0"/>
              <a:t>D</a:t>
            </a:r>
          </a:p>
        </p:txBody>
      </p:sp>
      <p:sp>
        <p:nvSpPr>
          <p:cNvPr id="30" name="TextBox 29">
            <a:extLst>
              <a:ext uri="{FF2B5EF4-FFF2-40B4-BE49-F238E27FC236}">
                <a16:creationId xmlns:a16="http://schemas.microsoft.com/office/drawing/2014/main" id="{36634AA4-D490-4659-A787-426AFAE60CA0}"/>
              </a:ext>
            </a:extLst>
          </p:cNvPr>
          <p:cNvSpPr txBox="1"/>
          <p:nvPr/>
        </p:nvSpPr>
        <p:spPr>
          <a:xfrm>
            <a:off x="2817088" y="3413879"/>
            <a:ext cx="317716" cy="338554"/>
          </a:xfrm>
          <a:prstGeom prst="rect">
            <a:avLst/>
          </a:prstGeom>
          <a:noFill/>
        </p:spPr>
        <p:txBody>
          <a:bodyPr wrap="square" rtlCol="0">
            <a:spAutoFit/>
          </a:bodyPr>
          <a:lstStyle/>
          <a:p>
            <a:r>
              <a:rPr lang="en-US" sz="1600" b="1" dirty="0"/>
              <a:t>E</a:t>
            </a:r>
          </a:p>
        </p:txBody>
      </p:sp>
      <p:sp>
        <p:nvSpPr>
          <p:cNvPr id="31" name="TextBox 30">
            <a:extLst>
              <a:ext uri="{FF2B5EF4-FFF2-40B4-BE49-F238E27FC236}">
                <a16:creationId xmlns:a16="http://schemas.microsoft.com/office/drawing/2014/main" id="{5F9C4D2E-7F4F-4054-9E4B-91001B161DDF}"/>
              </a:ext>
            </a:extLst>
          </p:cNvPr>
          <p:cNvSpPr txBox="1"/>
          <p:nvPr/>
        </p:nvSpPr>
        <p:spPr>
          <a:xfrm>
            <a:off x="2796376" y="5014171"/>
            <a:ext cx="317716" cy="338554"/>
          </a:xfrm>
          <a:prstGeom prst="rect">
            <a:avLst/>
          </a:prstGeom>
          <a:noFill/>
        </p:spPr>
        <p:txBody>
          <a:bodyPr wrap="square" rtlCol="0">
            <a:spAutoFit/>
          </a:bodyPr>
          <a:lstStyle/>
          <a:p>
            <a:r>
              <a:rPr lang="en-US" sz="1600" b="1" dirty="0"/>
              <a:t>F</a:t>
            </a:r>
          </a:p>
        </p:txBody>
      </p:sp>
      <p:pic>
        <p:nvPicPr>
          <p:cNvPr id="3" name="Picture 2"/>
          <p:cNvPicPr>
            <a:picLocks noChangeAspect="1"/>
          </p:cNvPicPr>
          <p:nvPr/>
        </p:nvPicPr>
        <p:blipFill rotWithShape="1">
          <a:blip r:embed="rId2"/>
          <a:srcRect l="13339" t="6857" r="25345" b="50286"/>
          <a:stretch/>
        </p:blipFill>
        <p:spPr>
          <a:xfrm>
            <a:off x="274319" y="1993140"/>
            <a:ext cx="2615184" cy="1371600"/>
          </a:xfrm>
          <a:prstGeom prst="rect">
            <a:avLst/>
          </a:prstGeom>
        </p:spPr>
      </p:pic>
      <p:pic>
        <p:nvPicPr>
          <p:cNvPr id="4" name="Picture 3"/>
          <p:cNvPicPr>
            <a:picLocks noChangeAspect="1"/>
          </p:cNvPicPr>
          <p:nvPr/>
        </p:nvPicPr>
        <p:blipFill rotWithShape="1">
          <a:blip r:embed="rId3"/>
          <a:srcRect l="13339" t="6857" r="25345" b="50286"/>
          <a:stretch/>
        </p:blipFill>
        <p:spPr>
          <a:xfrm>
            <a:off x="298299" y="3430462"/>
            <a:ext cx="2615184" cy="1371600"/>
          </a:xfrm>
          <a:prstGeom prst="rect">
            <a:avLst/>
          </a:prstGeom>
        </p:spPr>
      </p:pic>
      <p:pic>
        <p:nvPicPr>
          <p:cNvPr id="5" name="Picture 4"/>
          <p:cNvPicPr>
            <a:picLocks noChangeAspect="1"/>
          </p:cNvPicPr>
          <p:nvPr/>
        </p:nvPicPr>
        <p:blipFill rotWithShape="1">
          <a:blip r:embed="rId4"/>
          <a:srcRect l="13339" t="6857" r="25345" b="50286"/>
          <a:stretch/>
        </p:blipFill>
        <p:spPr>
          <a:xfrm>
            <a:off x="298299" y="5248083"/>
            <a:ext cx="2615184" cy="1371600"/>
          </a:xfrm>
          <a:prstGeom prst="rect">
            <a:avLst/>
          </a:prstGeom>
        </p:spPr>
      </p:pic>
      <p:pic>
        <p:nvPicPr>
          <p:cNvPr id="6" name="Picture 5"/>
          <p:cNvPicPr>
            <a:picLocks noChangeAspect="1"/>
          </p:cNvPicPr>
          <p:nvPr/>
        </p:nvPicPr>
        <p:blipFill rotWithShape="1">
          <a:blip r:embed="rId5"/>
          <a:srcRect l="13339" t="6857" r="25345" b="50286"/>
          <a:stretch/>
        </p:blipFill>
        <p:spPr>
          <a:xfrm>
            <a:off x="3163822" y="2035553"/>
            <a:ext cx="2615184" cy="1371600"/>
          </a:xfrm>
          <a:prstGeom prst="rect">
            <a:avLst/>
          </a:prstGeom>
        </p:spPr>
      </p:pic>
      <p:pic>
        <p:nvPicPr>
          <p:cNvPr id="7" name="Picture 6"/>
          <p:cNvPicPr>
            <a:picLocks noChangeAspect="1"/>
          </p:cNvPicPr>
          <p:nvPr/>
        </p:nvPicPr>
        <p:blipFill rotWithShape="1">
          <a:blip r:embed="rId6"/>
          <a:srcRect l="13339" t="6857" r="25345" b="50286"/>
          <a:stretch/>
        </p:blipFill>
        <p:spPr>
          <a:xfrm>
            <a:off x="3101604" y="5240740"/>
            <a:ext cx="2615184" cy="1371600"/>
          </a:xfrm>
          <a:prstGeom prst="rect">
            <a:avLst/>
          </a:prstGeom>
        </p:spPr>
      </p:pic>
      <p:pic>
        <p:nvPicPr>
          <p:cNvPr id="8" name="Picture 7"/>
          <p:cNvPicPr>
            <a:picLocks noChangeAspect="1"/>
          </p:cNvPicPr>
          <p:nvPr/>
        </p:nvPicPr>
        <p:blipFill rotWithShape="1">
          <a:blip r:embed="rId7"/>
          <a:srcRect l="67714" r="18045"/>
          <a:stretch/>
        </p:blipFill>
        <p:spPr>
          <a:xfrm rot="5400000">
            <a:off x="4049665" y="5518844"/>
            <a:ext cx="587144" cy="3093721"/>
          </a:xfrm>
          <a:prstGeom prst="rect">
            <a:avLst/>
          </a:prstGeom>
        </p:spPr>
      </p:pic>
      <p:pic>
        <p:nvPicPr>
          <p:cNvPr id="9" name="Picture 8"/>
          <p:cNvPicPr>
            <a:picLocks noChangeAspect="1"/>
          </p:cNvPicPr>
          <p:nvPr/>
        </p:nvPicPr>
        <p:blipFill rotWithShape="1">
          <a:blip r:embed="rId8"/>
          <a:srcRect l="67714" r="18279"/>
          <a:stretch/>
        </p:blipFill>
        <p:spPr>
          <a:xfrm rot="5400000">
            <a:off x="1258101" y="5514031"/>
            <a:ext cx="577519" cy="3093721"/>
          </a:xfrm>
          <a:prstGeom prst="rect">
            <a:avLst/>
          </a:prstGeom>
        </p:spPr>
      </p:pic>
    </p:spTree>
    <p:extLst>
      <p:ext uri="{BB962C8B-B14F-4D97-AF65-F5344CB8AC3E}">
        <p14:creationId xmlns:p14="http://schemas.microsoft.com/office/powerpoint/2010/main" val="3087836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870173" y="1675042"/>
            <a:ext cx="484428" cy="307777"/>
          </a:xfrm>
          <a:prstGeom prst="rect">
            <a:avLst/>
          </a:prstGeom>
          <a:noFill/>
        </p:spPr>
        <p:txBody>
          <a:bodyPr wrap="none" rtlCol="0">
            <a:spAutoFit/>
          </a:bodyPr>
          <a:lstStyle/>
          <a:p>
            <a:r>
              <a:rPr lang="en-US" sz="1400" dirty="0"/>
              <a:t>Kids</a:t>
            </a:r>
          </a:p>
        </p:txBody>
      </p:sp>
      <p:sp>
        <p:nvSpPr>
          <p:cNvPr id="18" name="TextBox 17"/>
          <p:cNvSpPr txBox="1"/>
          <p:nvPr/>
        </p:nvSpPr>
        <p:spPr>
          <a:xfrm>
            <a:off x="1309366" y="1737205"/>
            <a:ext cx="651140" cy="307777"/>
          </a:xfrm>
          <a:prstGeom prst="rect">
            <a:avLst/>
          </a:prstGeom>
          <a:noFill/>
        </p:spPr>
        <p:txBody>
          <a:bodyPr wrap="none" rtlCol="0">
            <a:spAutoFit/>
          </a:bodyPr>
          <a:lstStyle/>
          <a:p>
            <a:r>
              <a:rPr lang="en-US" sz="1400" dirty="0"/>
              <a:t>Adults</a:t>
            </a:r>
          </a:p>
        </p:txBody>
      </p:sp>
      <p:sp>
        <p:nvSpPr>
          <p:cNvPr id="19" name="TextBox 18"/>
          <p:cNvSpPr txBox="1"/>
          <p:nvPr/>
        </p:nvSpPr>
        <p:spPr>
          <a:xfrm>
            <a:off x="0" y="2485332"/>
            <a:ext cx="400110" cy="772006"/>
          </a:xfrm>
          <a:prstGeom prst="rect">
            <a:avLst/>
          </a:prstGeom>
          <a:noFill/>
        </p:spPr>
        <p:txBody>
          <a:bodyPr vert="vert270" wrap="none" rtlCol="0">
            <a:spAutoFit/>
          </a:bodyPr>
          <a:lstStyle/>
          <a:p>
            <a:r>
              <a:rPr lang="en-US" sz="1400" dirty="0"/>
              <a:t>Bi-lingual</a:t>
            </a:r>
          </a:p>
        </p:txBody>
      </p:sp>
      <p:sp>
        <p:nvSpPr>
          <p:cNvPr id="28" name="TextBox 27"/>
          <p:cNvSpPr txBox="1"/>
          <p:nvPr/>
        </p:nvSpPr>
        <p:spPr>
          <a:xfrm>
            <a:off x="0" y="4082223"/>
            <a:ext cx="400110" cy="717056"/>
          </a:xfrm>
          <a:prstGeom prst="rect">
            <a:avLst/>
          </a:prstGeom>
          <a:noFill/>
        </p:spPr>
        <p:txBody>
          <a:bodyPr vert="vert270" wrap="none" rtlCol="0">
            <a:spAutoFit/>
          </a:bodyPr>
          <a:lstStyle/>
          <a:p>
            <a:r>
              <a:rPr lang="en-US" sz="1400" dirty="0"/>
              <a:t>Heritage</a:t>
            </a:r>
          </a:p>
        </p:txBody>
      </p:sp>
      <p:sp>
        <p:nvSpPr>
          <p:cNvPr id="29" name="TextBox 28"/>
          <p:cNvSpPr txBox="1"/>
          <p:nvPr/>
        </p:nvSpPr>
        <p:spPr>
          <a:xfrm>
            <a:off x="19511" y="5592088"/>
            <a:ext cx="400110" cy="1070165"/>
          </a:xfrm>
          <a:prstGeom prst="rect">
            <a:avLst/>
          </a:prstGeom>
          <a:noFill/>
        </p:spPr>
        <p:txBody>
          <a:bodyPr vert="vert270" wrap="none" rtlCol="0">
            <a:spAutoFit/>
          </a:bodyPr>
          <a:lstStyle/>
          <a:p>
            <a:r>
              <a:rPr lang="en-US" sz="1400" dirty="0"/>
              <a:t>Mono-lingual</a:t>
            </a:r>
          </a:p>
        </p:txBody>
      </p:sp>
      <p:sp>
        <p:nvSpPr>
          <p:cNvPr id="2" name="Title 1">
            <a:extLst>
              <a:ext uri="{FF2B5EF4-FFF2-40B4-BE49-F238E27FC236}">
                <a16:creationId xmlns:a16="http://schemas.microsoft.com/office/drawing/2014/main" id="{E9D6F52A-BF0E-4057-9BAF-10A633523C16}"/>
              </a:ext>
            </a:extLst>
          </p:cNvPr>
          <p:cNvSpPr>
            <a:spLocks noGrp="1"/>
          </p:cNvSpPr>
          <p:nvPr>
            <p:ph type="title"/>
          </p:nvPr>
        </p:nvSpPr>
        <p:spPr/>
        <p:txBody>
          <a:bodyPr/>
          <a:lstStyle/>
          <a:p>
            <a:r>
              <a:rPr lang="en-US" dirty="0"/>
              <a:t>Task activation brain areas at group level – DCCS (Border)– </a:t>
            </a:r>
            <a:r>
              <a:rPr lang="en-US" dirty="0" err="1"/>
              <a:t>hbR</a:t>
            </a:r>
            <a:endParaRPr lang="en-US" dirty="0"/>
          </a:p>
        </p:txBody>
      </p:sp>
      <p:sp>
        <p:nvSpPr>
          <p:cNvPr id="16" name="TextBox 15">
            <a:extLst>
              <a:ext uri="{FF2B5EF4-FFF2-40B4-BE49-F238E27FC236}">
                <a16:creationId xmlns:a16="http://schemas.microsoft.com/office/drawing/2014/main" id="{2A909A60-52C4-4719-92FF-88A91014EA34}"/>
              </a:ext>
            </a:extLst>
          </p:cNvPr>
          <p:cNvSpPr txBox="1"/>
          <p:nvPr/>
        </p:nvSpPr>
        <p:spPr>
          <a:xfrm>
            <a:off x="56265" y="1889787"/>
            <a:ext cx="317716" cy="338554"/>
          </a:xfrm>
          <a:prstGeom prst="rect">
            <a:avLst/>
          </a:prstGeom>
          <a:noFill/>
        </p:spPr>
        <p:txBody>
          <a:bodyPr wrap="square" rtlCol="0">
            <a:spAutoFit/>
          </a:bodyPr>
          <a:lstStyle/>
          <a:p>
            <a:r>
              <a:rPr lang="en-US" sz="1600" b="1" dirty="0"/>
              <a:t>A</a:t>
            </a:r>
          </a:p>
        </p:txBody>
      </p:sp>
      <p:sp>
        <p:nvSpPr>
          <p:cNvPr id="20" name="TextBox 19">
            <a:extLst>
              <a:ext uri="{FF2B5EF4-FFF2-40B4-BE49-F238E27FC236}">
                <a16:creationId xmlns:a16="http://schemas.microsoft.com/office/drawing/2014/main" id="{0DE8B9E7-9459-4524-B7E4-EBDBDD50D875}"/>
              </a:ext>
            </a:extLst>
          </p:cNvPr>
          <p:cNvSpPr txBox="1"/>
          <p:nvPr/>
        </p:nvSpPr>
        <p:spPr>
          <a:xfrm>
            <a:off x="76977" y="3413879"/>
            <a:ext cx="317716" cy="338554"/>
          </a:xfrm>
          <a:prstGeom prst="rect">
            <a:avLst/>
          </a:prstGeom>
          <a:noFill/>
        </p:spPr>
        <p:txBody>
          <a:bodyPr wrap="square" rtlCol="0">
            <a:spAutoFit/>
          </a:bodyPr>
          <a:lstStyle/>
          <a:p>
            <a:r>
              <a:rPr lang="en-US" sz="1600" b="1" dirty="0"/>
              <a:t>B</a:t>
            </a:r>
          </a:p>
        </p:txBody>
      </p:sp>
      <p:sp>
        <p:nvSpPr>
          <p:cNvPr id="21" name="TextBox 20">
            <a:extLst>
              <a:ext uri="{FF2B5EF4-FFF2-40B4-BE49-F238E27FC236}">
                <a16:creationId xmlns:a16="http://schemas.microsoft.com/office/drawing/2014/main" id="{FE8D6C2F-DEA9-43C0-8072-DF37DD006594}"/>
              </a:ext>
            </a:extLst>
          </p:cNvPr>
          <p:cNvSpPr txBox="1"/>
          <p:nvPr/>
        </p:nvSpPr>
        <p:spPr>
          <a:xfrm>
            <a:off x="56265" y="5014171"/>
            <a:ext cx="317716" cy="338554"/>
          </a:xfrm>
          <a:prstGeom prst="rect">
            <a:avLst/>
          </a:prstGeom>
          <a:noFill/>
        </p:spPr>
        <p:txBody>
          <a:bodyPr wrap="square" rtlCol="0">
            <a:spAutoFit/>
          </a:bodyPr>
          <a:lstStyle/>
          <a:p>
            <a:r>
              <a:rPr lang="en-US" sz="1600" b="1" dirty="0"/>
              <a:t>C</a:t>
            </a:r>
          </a:p>
        </p:txBody>
      </p:sp>
      <p:sp>
        <p:nvSpPr>
          <p:cNvPr id="27" name="TextBox 26">
            <a:extLst>
              <a:ext uri="{FF2B5EF4-FFF2-40B4-BE49-F238E27FC236}">
                <a16:creationId xmlns:a16="http://schemas.microsoft.com/office/drawing/2014/main" id="{D66A0069-BBF2-4E5E-B13C-CA701A395AAD}"/>
              </a:ext>
            </a:extLst>
          </p:cNvPr>
          <p:cNvSpPr txBox="1"/>
          <p:nvPr/>
        </p:nvSpPr>
        <p:spPr>
          <a:xfrm>
            <a:off x="2796376" y="1889787"/>
            <a:ext cx="317716" cy="338554"/>
          </a:xfrm>
          <a:prstGeom prst="rect">
            <a:avLst/>
          </a:prstGeom>
          <a:noFill/>
        </p:spPr>
        <p:txBody>
          <a:bodyPr wrap="square" rtlCol="0">
            <a:spAutoFit/>
          </a:bodyPr>
          <a:lstStyle/>
          <a:p>
            <a:r>
              <a:rPr lang="en-US" sz="1600" b="1" dirty="0"/>
              <a:t>D</a:t>
            </a:r>
          </a:p>
        </p:txBody>
      </p:sp>
      <p:sp>
        <p:nvSpPr>
          <p:cNvPr id="30" name="TextBox 29">
            <a:extLst>
              <a:ext uri="{FF2B5EF4-FFF2-40B4-BE49-F238E27FC236}">
                <a16:creationId xmlns:a16="http://schemas.microsoft.com/office/drawing/2014/main" id="{36634AA4-D490-4659-A787-426AFAE60CA0}"/>
              </a:ext>
            </a:extLst>
          </p:cNvPr>
          <p:cNvSpPr txBox="1"/>
          <p:nvPr/>
        </p:nvSpPr>
        <p:spPr>
          <a:xfrm>
            <a:off x="2817088" y="3413879"/>
            <a:ext cx="317716" cy="338554"/>
          </a:xfrm>
          <a:prstGeom prst="rect">
            <a:avLst/>
          </a:prstGeom>
          <a:noFill/>
        </p:spPr>
        <p:txBody>
          <a:bodyPr wrap="square" rtlCol="0">
            <a:spAutoFit/>
          </a:bodyPr>
          <a:lstStyle/>
          <a:p>
            <a:r>
              <a:rPr lang="en-US" sz="1600" b="1" dirty="0"/>
              <a:t>E</a:t>
            </a:r>
          </a:p>
        </p:txBody>
      </p:sp>
      <p:sp>
        <p:nvSpPr>
          <p:cNvPr id="31" name="TextBox 30">
            <a:extLst>
              <a:ext uri="{FF2B5EF4-FFF2-40B4-BE49-F238E27FC236}">
                <a16:creationId xmlns:a16="http://schemas.microsoft.com/office/drawing/2014/main" id="{5F9C4D2E-7F4F-4054-9E4B-91001B161DDF}"/>
              </a:ext>
            </a:extLst>
          </p:cNvPr>
          <p:cNvSpPr txBox="1"/>
          <p:nvPr/>
        </p:nvSpPr>
        <p:spPr>
          <a:xfrm>
            <a:off x="2796376" y="5014171"/>
            <a:ext cx="317716" cy="338554"/>
          </a:xfrm>
          <a:prstGeom prst="rect">
            <a:avLst/>
          </a:prstGeom>
          <a:noFill/>
        </p:spPr>
        <p:txBody>
          <a:bodyPr wrap="square" rtlCol="0">
            <a:spAutoFit/>
          </a:bodyPr>
          <a:lstStyle/>
          <a:p>
            <a:r>
              <a:rPr lang="en-US" sz="1600" b="1" dirty="0"/>
              <a:t>F</a:t>
            </a:r>
          </a:p>
        </p:txBody>
      </p:sp>
      <p:sp>
        <p:nvSpPr>
          <p:cNvPr id="42" name="TextBox 41">
            <a:extLst>
              <a:ext uri="{FF2B5EF4-FFF2-40B4-BE49-F238E27FC236}">
                <a16:creationId xmlns:a16="http://schemas.microsoft.com/office/drawing/2014/main" id="{7A617083-D77C-477E-817D-3D0F912DEA97}"/>
              </a:ext>
            </a:extLst>
          </p:cNvPr>
          <p:cNvSpPr txBox="1"/>
          <p:nvPr/>
        </p:nvSpPr>
        <p:spPr>
          <a:xfrm>
            <a:off x="106670" y="7236068"/>
            <a:ext cx="5795498" cy="1200329"/>
          </a:xfrm>
          <a:prstGeom prst="rect">
            <a:avLst/>
          </a:prstGeom>
          <a:noFill/>
        </p:spPr>
        <p:txBody>
          <a:bodyPr wrap="square" rtlCol="0">
            <a:spAutoFit/>
          </a:bodyPr>
          <a:lstStyle/>
          <a:p>
            <a:r>
              <a:rPr lang="en-US" sz="1200" dirty="0"/>
              <a:t>Task activation (NG - GO) [read as NoGo minus Go]  for Bilingual (</a:t>
            </a:r>
            <a:r>
              <a:rPr lang="en-US" sz="1200" dirty="0" err="1"/>
              <a:t>hbO</a:t>
            </a:r>
            <a:r>
              <a:rPr lang="en-US" sz="1200" dirty="0"/>
              <a:t> (A) and </a:t>
            </a:r>
            <a:r>
              <a:rPr lang="en-US" sz="1200" dirty="0" err="1"/>
              <a:t>hbR</a:t>
            </a:r>
            <a:r>
              <a:rPr lang="en-US" sz="1200" dirty="0"/>
              <a:t> (D), heritage (</a:t>
            </a:r>
            <a:r>
              <a:rPr lang="en-US" sz="1200" dirty="0" err="1"/>
              <a:t>hbO</a:t>
            </a:r>
            <a:r>
              <a:rPr lang="en-US" sz="1200" dirty="0"/>
              <a:t> (B) and </a:t>
            </a:r>
            <a:r>
              <a:rPr lang="en-US" sz="1200" dirty="0" err="1"/>
              <a:t>hbR</a:t>
            </a:r>
            <a:r>
              <a:rPr lang="en-US" sz="1200" dirty="0"/>
              <a:t> (E), monolingual (</a:t>
            </a:r>
            <a:r>
              <a:rPr lang="en-US" sz="1200" dirty="0" err="1"/>
              <a:t>hbO</a:t>
            </a:r>
            <a:r>
              <a:rPr lang="en-US" sz="1200" dirty="0"/>
              <a:t> (C) and </a:t>
            </a:r>
            <a:r>
              <a:rPr lang="en-US" sz="1200" dirty="0" err="1"/>
              <a:t>hbR</a:t>
            </a:r>
            <a:r>
              <a:rPr lang="en-US" sz="1200" dirty="0"/>
              <a:t> (F)) groups.</a:t>
            </a:r>
          </a:p>
          <a:p>
            <a:r>
              <a:rPr lang="en-US" sz="1200" dirty="0"/>
              <a:t>Brain activation areas for each group that are statistically significant are shown. Red indicates increased activation and blue indicates decreased activation.</a:t>
            </a:r>
          </a:p>
          <a:p>
            <a:r>
              <a:rPr lang="en-US" sz="1200" dirty="0"/>
              <a:t>Note: Task activation results can be projected on to brain atlas (tried and needed some troubleshooting )</a:t>
            </a:r>
          </a:p>
        </p:txBody>
      </p:sp>
      <p:pic>
        <p:nvPicPr>
          <p:cNvPr id="8" name="Picture 7"/>
          <p:cNvPicPr>
            <a:picLocks noChangeAspect="1"/>
          </p:cNvPicPr>
          <p:nvPr/>
        </p:nvPicPr>
        <p:blipFill rotWithShape="1">
          <a:blip r:embed="rId2"/>
          <a:srcRect l="13339" t="6857" r="25345" b="50286"/>
          <a:stretch/>
        </p:blipFill>
        <p:spPr>
          <a:xfrm>
            <a:off x="340050" y="2062742"/>
            <a:ext cx="2615184" cy="1371600"/>
          </a:xfrm>
          <a:prstGeom prst="rect">
            <a:avLst/>
          </a:prstGeom>
        </p:spPr>
      </p:pic>
      <p:pic>
        <p:nvPicPr>
          <p:cNvPr id="9" name="Picture 8"/>
          <p:cNvPicPr>
            <a:picLocks noChangeAspect="1"/>
          </p:cNvPicPr>
          <p:nvPr/>
        </p:nvPicPr>
        <p:blipFill rotWithShape="1">
          <a:blip r:embed="rId3"/>
          <a:srcRect l="13339" t="6857" r="25345" b="50286"/>
          <a:stretch/>
        </p:blipFill>
        <p:spPr>
          <a:xfrm>
            <a:off x="298299" y="3581185"/>
            <a:ext cx="2615184" cy="1371600"/>
          </a:xfrm>
          <a:prstGeom prst="rect">
            <a:avLst/>
          </a:prstGeom>
        </p:spPr>
      </p:pic>
      <p:pic>
        <p:nvPicPr>
          <p:cNvPr id="10" name="Picture 9"/>
          <p:cNvPicPr>
            <a:picLocks noChangeAspect="1"/>
          </p:cNvPicPr>
          <p:nvPr/>
        </p:nvPicPr>
        <p:blipFill rotWithShape="1">
          <a:blip r:embed="rId4"/>
          <a:srcRect l="13339" t="6857" r="25345" b="50286"/>
          <a:stretch/>
        </p:blipFill>
        <p:spPr>
          <a:xfrm>
            <a:off x="327344" y="5240740"/>
            <a:ext cx="2615184" cy="1371600"/>
          </a:xfrm>
          <a:prstGeom prst="rect">
            <a:avLst/>
          </a:prstGeom>
        </p:spPr>
      </p:pic>
      <p:pic>
        <p:nvPicPr>
          <p:cNvPr id="11" name="Picture 10"/>
          <p:cNvPicPr>
            <a:picLocks noChangeAspect="1"/>
          </p:cNvPicPr>
          <p:nvPr/>
        </p:nvPicPr>
        <p:blipFill rotWithShape="1">
          <a:blip r:embed="rId5"/>
          <a:srcRect l="13768" t="6857" r="24916" b="50286"/>
          <a:stretch/>
        </p:blipFill>
        <p:spPr>
          <a:xfrm>
            <a:off x="3114092" y="2090214"/>
            <a:ext cx="2615184" cy="1371600"/>
          </a:xfrm>
          <a:prstGeom prst="rect">
            <a:avLst/>
          </a:prstGeom>
        </p:spPr>
      </p:pic>
      <p:pic>
        <p:nvPicPr>
          <p:cNvPr id="12" name="Picture 11"/>
          <p:cNvPicPr>
            <a:picLocks noChangeAspect="1"/>
          </p:cNvPicPr>
          <p:nvPr/>
        </p:nvPicPr>
        <p:blipFill rotWithShape="1">
          <a:blip r:embed="rId6"/>
          <a:srcRect l="13339" t="6857" r="25345" b="50286"/>
          <a:stretch/>
        </p:blipFill>
        <p:spPr>
          <a:xfrm>
            <a:off x="3113447" y="5189486"/>
            <a:ext cx="2615184" cy="1371600"/>
          </a:xfrm>
          <a:prstGeom prst="rect">
            <a:avLst/>
          </a:prstGeom>
        </p:spPr>
      </p:pic>
      <p:pic>
        <p:nvPicPr>
          <p:cNvPr id="25" name="Picture 24"/>
          <p:cNvPicPr>
            <a:picLocks noChangeAspect="1"/>
          </p:cNvPicPr>
          <p:nvPr/>
        </p:nvPicPr>
        <p:blipFill rotWithShape="1">
          <a:blip r:embed="rId7"/>
          <a:srcRect l="67714" r="18045"/>
          <a:stretch/>
        </p:blipFill>
        <p:spPr>
          <a:xfrm rot="5400000">
            <a:off x="4049665" y="5518844"/>
            <a:ext cx="587144" cy="3093721"/>
          </a:xfrm>
          <a:prstGeom prst="rect">
            <a:avLst/>
          </a:prstGeom>
        </p:spPr>
      </p:pic>
      <p:pic>
        <p:nvPicPr>
          <p:cNvPr id="26" name="Picture 25"/>
          <p:cNvPicPr>
            <a:picLocks noChangeAspect="1"/>
          </p:cNvPicPr>
          <p:nvPr/>
        </p:nvPicPr>
        <p:blipFill rotWithShape="1">
          <a:blip r:embed="rId8"/>
          <a:srcRect l="67714" r="18279"/>
          <a:stretch/>
        </p:blipFill>
        <p:spPr>
          <a:xfrm rot="5400000">
            <a:off x="1258101" y="5514031"/>
            <a:ext cx="577519" cy="3093721"/>
          </a:xfrm>
          <a:prstGeom prst="rect">
            <a:avLst/>
          </a:prstGeom>
        </p:spPr>
      </p:pic>
    </p:spTree>
    <p:extLst>
      <p:ext uri="{BB962C8B-B14F-4D97-AF65-F5344CB8AC3E}">
        <p14:creationId xmlns:p14="http://schemas.microsoft.com/office/powerpoint/2010/main" val="3865823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3B54D-AD83-442B-8413-23734B6D2861}"/>
              </a:ext>
            </a:extLst>
          </p:cNvPr>
          <p:cNvSpPr>
            <a:spLocks noGrp="1"/>
          </p:cNvSpPr>
          <p:nvPr>
            <p:ph type="title"/>
          </p:nvPr>
        </p:nvSpPr>
        <p:spPr/>
        <p:txBody>
          <a:bodyPr/>
          <a:lstStyle/>
          <a:p>
            <a:r>
              <a:rPr lang="en-US" dirty="0"/>
              <a:t>fNIRS data analysis pipeline</a:t>
            </a:r>
          </a:p>
        </p:txBody>
      </p:sp>
      <p:sp>
        <p:nvSpPr>
          <p:cNvPr id="4" name="Text Placeholder 3">
            <a:extLst>
              <a:ext uri="{FF2B5EF4-FFF2-40B4-BE49-F238E27FC236}">
                <a16:creationId xmlns:a16="http://schemas.microsoft.com/office/drawing/2014/main" id="{B982B85E-4827-491D-AFF6-837136F6602D}"/>
              </a:ext>
            </a:extLst>
          </p:cNvPr>
          <p:cNvSpPr>
            <a:spLocks noGrp="1"/>
          </p:cNvSpPr>
          <p:nvPr>
            <p:ph type="body" idx="1"/>
          </p:nvPr>
        </p:nvSpPr>
        <p:spPr/>
        <p:txBody>
          <a:bodyPr>
            <a:normAutofit/>
          </a:bodyPr>
          <a:lstStyle/>
          <a:p>
            <a:r>
              <a:rPr lang="en-US" dirty="0"/>
              <a:t>Using the analysis process based on the following paper. </a:t>
            </a:r>
            <a:r>
              <a:rPr lang="en-US" sz="1100" dirty="0" err="1"/>
              <a:t>Fishburn</a:t>
            </a:r>
            <a:r>
              <a:rPr lang="en-US" sz="1100" dirty="0"/>
              <a:t>, F. A., </a:t>
            </a:r>
            <a:r>
              <a:rPr lang="en-US" sz="1100" dirty="0" err="1"/>
              <a:t>Hlutkowsky</a:t>
            </a:r>
            <a:r>
              <a:rPr lang="en-US" sz="1100" dirty="0"/>
              <a:t>, C. O., Bemis, L. M., Huppert, T. J., </a:t>
            </a:r>
            <a:r>
              <a:rPr lang="en-US" sz="1100" dirty="0" err="1"/>
              <a:t>Wakschlag</a:t>
            </a:r>
            <a:r>
              <a:rPr lang="en-US" sz="1100" dirty="0"/>
              <a:t>, L. S., &amp; Perlman, S. B. (2019). Irritability uniquely predicts prefrontal cortex activation during preschool inhibitory control among all temperament domains: A LASSO approach. Neuroimage, 184, 68-77. Retrieved from https://www.ncbi.nlm.nih.gov/pubmed/30213776. doi:10.1016/j.neuroimage.2018.09.023</a:t>
            </a:r>
            <a:endParaRPr lang="en-US" dirty="0"/>
          </a:p>
        </p:txBody>
      </p:sp>
    </p:spTree>
    <p:extLst>
      <p:ext uri="{BB962C8B-B14F-4D97-AF65-F5344CB8AC3E}">
        <p14:creationId xmlns:p14="http://schemas.microsoft.com/office/powerpoint/2010/main" val="657298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B531C71-365F-4D6F-A4D9-BC7B258DB5A9}"/>
              </a:ext>
            </a:extLst>
          </p:cNvPr>
          <p:cNvSpPr/>
          <p:nvPr/>
        </p:nvSpPr>
        <p:spPr>
          <a:xfrm>
            <a:off x="138223" y="225133"/>
            <a:ext cx="5667154" cy="6667787"/>
          </a:xfrm>
          <a:prstGeom prst="rect">
            <a:avLst/>
          </a:prstGeom>
        </p:spPr>
        <p:txBody>
          <a:bodyPr wrap="square">
            <a:spAutoFit/>
          </a:bodyPr>
          <a:lstStyle/>
          <a:p>
            <a:pPr marL="342900" marR="0" lvl="0" indent="-342900">
              <a:lnSpc>
                <a:spcPct val="120000"/>
              </a:lnSpc>
              <a:spcBef>
                <a:spcPts val="0"/>
              </a:spcBef>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Read the raw data: </a:t>
            </a:r>
          </a:p>
          <a:p>
            <a:pPr marL="800100" lvl="1" indent="-342900">
              <a:lnSpc>
                <a:spcPct val="120000"/>
              </a:lnSpc>
              <a:spcAft>
                <a:spcPts val="300"/>
              </a:spcAft>
              <a:buFont typeface="+mj-lt"/>
              <a:buAutoNum type="arabicParenR"/>
            </a:pPr>
            <a:r>
              <a:rPr lang="en-US" sz="1100" dirty="0">
                <a:latin typeface="Arial" panose="020B0604020202020204" pitchFamily="34" charset="0"/>
                <a:ea typeface="Garamond" panose="02020404030301010803" pitchFamily="18" charset="0"/>
                <a:cs typeface="Arial" panose="020B0604020202020204" pitchFamily="34" charset="0"/>
              </a:rPr>
              <a:t>Convert NIRx data format to Homer2 data format. Some of our data was collected with older version of the </a:t>
            </a:r>
            <a:r>
              <a:rPr lang="en-US" sz="1100" dirty="0" err="1">
                <a:latin typeface="Arial" panose="020B0604020202020204" pitchFamily="34" charset="0"/>
                <a:ea typeface="Garamond" panose="02020404030301010803" pitchFamily="18" charset="0"/>
                <a:cs typeface="Arial" panose="020B0604020202020204" pitchFamily="34" charset="0"/>
              </a:rPr>
              <a:t>NIRStar</a:t>
            </a:r>
            <a:r>
              <a:rPr lang="en-US" sz="1100" dirty="0">
                <a:latin typeface="Arial" panose="020B0604020202020204" pitchFamily="34" charset="0"/>
                <a:ea typeface="Garamond" panose="02020404030301010803" pitchFamily="18" charset="0"/>
                <a:cs typeface="Arial" panose="020B0604020202020204" pitchFamily="34" charset="0"/>
              </a:rPr>
              <a:t> data acquisition software. To work with NIRS Toolbox, the data needs to be converted to Homer2 data format first. </a:t>
            </a:r>
          </a:p>
          <a:p>
            <a:pPr marL="800100" lvl="1" indent="-342900">
              <a:lnSpc>
                <a:spcPct val="120000"/>
              </a:lnSpc>
              <a:spcAft>
                <a:spcPts val="300"/>
              </a:spcAft>
              <a:buFont typeface="+mj-lt"/>
              <a:buAutoNum type="arabicParenR"/>
            </a:pPr>
            <a:r>
              <a:rPr lang="en-US" sz="1100" dirty="0" err="1">
                <a:latin typeface="Arial" panose="020B0604020202020204" pitchFamily="34" charset="0"/>
                <a:ea typeface="Garamond" panose="02020404030301010803" pitchFamily="18" charset="0"/>
                <a:cs typeface="Arial" panose="020B0604020202020204" pitchFamily="34" charset="0"/>
              </a:rPr>
              <a:t>Matlab</a:t>
            </a:r>
            <a:r>
              <a:rPr lang="en-US" sz="1100" dirty="0">
                <a:latin typeface="Arial" panose="020B0604020202020204" pitchFamily="34" charset="0"/>
                <a:ea typeface="Garamond" panose="02020404030301010803" pitchFamily="18" charset="0"/>
                <a:cs typeface="Arial" panose="020B0604020202020204" pitchFamily="34" charset="0"/>
              </a:rPr>
              <a:t> code was modified to read in the events marked using the </a:t>
            </a:r>
            <a:r>
              <a:rPr lang="en-US" sz="1100" dirty="0" err="1">
                <a:latin typeface="Arial" panose="020B0604020202020204" pitchFamily="34" charset="0"/>
                <a:ea typeface="Garamond" panose="02020404030301010803" pitchFamily="18" charset="0"/>
                <a:cs typeface="Arial" panose="020B0604020202020204" pitchFamily="34" charset="0"/>
              </a:rPr>
              <a:t>NIRSlab</a:t>
            </a:r>
            <a:r>
              <a:rPr lang="en-US" sz="1100" dirty="0">
                <a:latin typeface="Arial" panose="020B0604020202020204" pitchFamily="34" charset="0"/>
                <a:ea typeface="Garamond" panose="02020404030301010803" pitchFamily="18" charset="0"/>
                <a:cs typeface="Arial" panose="020B0604020202020204" pitchFamily="34" charset="0"/>
              </a:rPr>
              <a:t>  </a:t>
            </a:r>
          </a:p>
          <a:p>
            <a:pPr marL="342900" marR="0" lvl="0" indent="-342900">
              <a:lnSpc>
                <a:spcPct val="120000"/>
              </a:lnSpc>
              <a:spcBef>
                <a:spcPts val="0"/>
              </a:spcBef>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Process the raw data:</a:t>
            </a:r>
          </a:p>
          <a:p>
            <a:pPr marL="800100" lvl="1" indent="-34290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Trim the data (removing additional data before/after blocks). </a:t>
            </a:r>
          </a:p>
          <a:p>
            <a:pPr marL="800100" lvl="1" indent="-34290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Convert voltage to optical density. Use the inbuilt routine to calculate unitless zero-mean log change of the data. </a:t>
            </a:r>
          </a:p>
          <a:p>
            <a:pPr marL="800100" lvl="1" indent="-34290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Apply 4th-order </a:t>
            </a:r>
            <a:r>
              <a:rPr lang="en-US" sz="1100" dirty="0" err="1">
                <a:latin typeface="Arial" panose="020B0604020202020204" pitchFamily="34" charset="0"/>
                <a:ea typeface="Garamond" panose="02020404030301010803" pitchFamily="18" charset="0"/>
                <a:cs typeface="Arial" panose="020B0604020202020204" pitchFamily="34" charset="0"/>
              </a:rPr>
              <a:t>butterworth</a:t>
            </a:r>
            <a:r>
              <a:rPr lang="en-US" sz="1100" dirty="0">
                <a:latin typeface="Arial" panose="020B0604020202020204" pitchFamily="34" charset="0"/>
                <a:ea typeface="Garamond" panose="02020404030301010803" pitchFamily="18" charset="0"/>
                <a:cs typeface="Arial" panose="020B0604020202020204" pitchFamily="34" charset="0"/>
              </a:rPr>
              <a:t> band-pass filter which passes frequencies between 0.01 and 0.5 Hz</a:t>
            </a:r>
          </a:p>
          <a:p>
            <a:pPr marL="1257300" lvl="2" indent="-34290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Physiological noise in fNIRS</a:t>
            </a:r>
          </a:p>
          <a:p>
            <a:pPr marL="1714500" lvl="3" indent="-342900">
              <a:lnSpc>
                <a:spcPct val="120000"/>
              </a:lnSpc>
              <a:spcAft>
                <a:spcPts val="300"/>
              </a:spcAft>
              <a:buFont typeface="+mj-lt"/>
              <a:buAutoNum type="alphaLcParenR"/>
            </a:pPr>
            <a:r>
              <a:rPr lang="en-US" sz="1100" dirty="0">
                <a:latin typeface="Arial" panose="020B0604020202020204" pitchFamily="34" charset="0"/>
                <a:ea typeface="Garamond" panose="02020404030301010803" pitchFamily="18" charset="0"/>
                <a:cs typeface="Arial" panose="020B0604020202020204" pitchFamily="34" charset="0"/>
              </a:rPr>
              <a:t>Slow motion (&lt; 0.01 Hz)</a:t>
            </a:r>
          </a:p>
          <a:p>
            <a:pPr marL="1714500" lvl="3" indent="-342900">
              <a:lnSpc>
                <a:spcPct val="120000"/>
              </a:lnSpc>
              <a:spcAft>
                <a:spcPts val="300"/>
              </a:spcAft>
              <a:buFont typeface="+mj-lt"/>
              <a:buAutoNum type="alphaLcParenR"/>
            </a:pPr>
            <a:r>
              <a:rPr lang="en-US" sz="1100" dirty="0">
                <a:latin typeface="Arial" panose="020B0604020202020204" pitchFamily="34" charset="0"/>
                <a:ea typeface="Garamond" panose="02020404030301010803" pitchFamily="18" charset="0"/>
                <a:cs typeface="Arial" panose="020B0604020202020204" pitchFamily="34" charset="0"/>
              </a:rPr>
              <a:t>Changes in blood pressure, vasoreactivity, CO2 concentration, and the autonomic nervous system fluctuations ( 0.01–0.2 Hz) – </a:t>
            </a:r>
            <a:r>
              <a:rPr lang="en-US" sz="1100" b="1" i="1" dirty="0">
                <a:latin typeface="Arial" panose="020B0604020202020204" pitchFamily="34" charset="0"/>
                <a:ea typeface="Garamond" panose="02020404030301010803" pitchFamily="18" charset="0"/>
                <a:cs typeface="Arial" panose="020B0604020202020204" pitchFamily="34" charset="0"/>
              </a:rPr>
              <a:t>could still affect our results</a:t>
            </a:r>
          </a:p>
          <a:p>
            <a:pPr marL="1714500" lvl="3" indent="-342900">
              <a:lnSpc>
                <a:spcPct val="120000"/>
              </a:lnSpc>
              <a:spcAft>
                <a:spcPts val="300"/>
              </a:spcAft>
              <a:buFont typeface="+mj-lt"/>
              <a:buAutoNum type="alphaLcParenR"/>
            </a:pPr>
            <a:r>
              <a:rPr lang="en-US" sz="1100" dirty="0">
                <a:latin typeface="Arial" panose="020B0604020202020204" pitchFamily="34" charset="0"/>
                <a:ea typeface="Garamond" panose="02020404030301010803" pitchFamily="18" charset="0"/>
                <a:cs typeface="Arial" panose="020B0604020202020204" pitchFamily="34" charset="0"/>
              </a:rPr>
              <a:t>Respiration ( 0.2–0.6 Hz ) – </a:t>
            </a:r>
            <a:r>
              <a:rPr lang="en-US" sz="1100" b="1" i="1" dirty="0">
                <a:latin typeface="Arial" panose="020B0604020202020204" pitchFamily="34" charset="0"/>
                <a:ea typeface="Garamond" panose="02020404030301010803" pitchFamily="18" charset="0"/>
                <a:cs typeface="Arial" panose="020B0604020202020204" pitchFamily="34" charset="0"/>
              </a:rPr>
              <a:t>could still affect our results</a:t>
            </a:r>
            <a:endParaRPr lang="en-US" sz="1100" dirty="0">
              <a:latin typeface="Arial" panose="020B0604020202020204" pitchFamily="34" charset="0"/>
              <a:ea typeface="Garamond" panose="02020404030301010803" pitchFamily="18" charset="0"/>
              <a:cs typeface="Arial" panose="020B0604020202020204" pitchFamily="34" charset="0"/>
            </a:endParaRPr>
          </a:p>
          <a:p>
            <a:pPr marL="1714500" lvl="3" indent="-342900">
              <a:lnSpc>
                <a:spcPct val="120000"/>
              </a:lnSpc>
              <a:spcAft>
                <a:spcPts val="300"/>
              </a:spcAft>
              <a:buFont typeface="+mj-lt"/>
              <a:buAutoNum type="alphaLcParenR"/>
            </a:pPr>
            <a:r>
              <a:rPr lang="en-US" sz="1100" dirty="0">
                <a:latin typeface="Arial" panose="020B0604020202020204" pitchFamily="34" charset="0"/>
                <a:ea typeface="Garamond" panose="02020404030301010803" pitchFamily="18" charset="0"/>
                <a:cs typeface="Arial" panose="020B0604020202020204" pitchFamily="34" charset="0"/>
              </a:rPr>
              <a:t>Cardiac (0.6–2.5 Hz)</a:t>
            </a:r>
          </a:p>
          <a:p>
            <a:pPr marL="800100" lvl="1" indent="-34290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Converting optical density to </a:t>
            </a:r>
            <a:r>
              <a:rPr lang="en-US" sz="1100" dirty="0" err="1">
                <a:latin typeface="Arial" panose="020B0604020202020204" pitchFamily="34" charset="0"/>
                <a:ea typeface="Garamond" panose="02020404030301010803" pitchFamily="18" charset="0"/>
                <a:cs typeface="Arial" panose="020B0604020202020204" pitchFamily="34" charset="0"/>
              </a:rPr>
              <a:t>hbO</a:t>
            </a:r>
            <a:r>
              <a:rPr lang="en-US" sz="1100" dirty="0">
                <a:latin typeface="Arial" panose="020B0604020202020204" pitchFamily="34" charset="0"/>
                <a:ea typeface="Garamond" panose="02020404030301010803" pitchFamily="18" charset="0"/>
                <a:cs typeface="Arial" panose="020B0604020202020204" pitchFamily="34" charset="0"/>
              </a:rPr>
              <a:t> and </a:t>
            </a:r>
            <a:r>
              <a:rPr lang="en-US" sz="1100" dirty="0" err="1">
                <a:latin typeface="Arial" panose="020B0604020202020204" pitchFamily="34" charset="0"/>
                <a:ea typeface="Garamond" panose="02020404030301010803" pitchFamily="18" charset="0"/>
                <a:cs typeface="Arial" panose="020B0604020202020204" pitchFamily="34" charset="0"/>
              </a:rPr>
              <a:t>hbR</a:t>
            </a:r>
            <a:r>
              <a:rPr lang="en-US" sz="1100" dirty="0">
                <a:latin typeface="Arial" panose="020B0604020202020204" pitchFamily="34" charset="0"/>
                <a:ea typeface="Garamond" panose="02020404030301010803" pitchFamily="18" charset="0"/>
                <a:cs typeface="Arial" panose="020B0604020202020204" pitchFamily="34" charset="0"/>
              </a:rPr>
              <a:t> using modified Beer’s Lambert Law (Ref: Jacques, Steven L. "Optical properties of biological tissues: a review." Physics in medicine and biology 58.11 (2013): R37) with partial pathlength factor (PPF)  = 5 / 50; </a:t>
            </a:r>
          </a:p>
          <a:p>
            <a:pPr marL="1200150" lvl="2" indent="-285750">
              <a:lnSpc>
                <a:spcPct val="120000"/>
              </a:lnSpc>
              <a:spcAft>
                <a:spcPts val="300"/>
              </a:spcAft>
              <a:buFont typeface="+mj-lt"/>
              <a:buAutoNum type="arabicPeriod"/>
            </a:pPr>
            <a:r>
              <a:rPr lang="en-US" sz="1100" b="1" i="1" dirty="0">
                <a:latin typeface="Arial" panose="020B0604020202020204" pitchFamily="34" charset="0"/>
                <a:ea typeface="Garamond" panose="02020404030301010803" pitchFamily="18" charset="0"/>
                <a:cs typeface="Arial" panose="020B0604020202020204" pitchFamily="34" charset="0"/>
              </a:rPr>
              <a:t>Takes into account age of subject (need to implement) [</a:t>
            </a:r>
            <a:r>
              <a:rPr lang="en-US" sz="1100" b="1" i="1" dirty="0" err="1">
                <a:latin typeface="Arial" panose="020B0604020202020204" pitchFamily="34" charset="0"/>
                <a:ea typeface="Garamond" panose="02020404030301010803" pitchFamily="18" charset="0"/>
                <a:cs typeface="Arial" panose="020B0604020202020204" pitchFamily="34" charset="0"/>
              </a:rPr>
              <a:t>Ref:Scholkmann</a:t>
            </a:r>
            <a:r>
              <a:rPr lang="en-US" sz="1100" b="1" i="1" dirty="0">
                <a:latin typeface="Arial" panose="020B0604020202020204" pitchFamily="34" charset="0"/>
                <a:ea typeface="Garamond" panose="02020404030301010803" pitchFamily="18" charset="0"/>
                <a:cs typeface="Arial" panose="020B0604020202020204" pitchFamily="34" charset="0"/>
              </a:rPr>
              <a:t>, F., &amp; Wolf, M. (2013). General equation for the differential pathlength factor of the frontal human head depending on wavelength and age. J Biomed </a:t>
            </a:r>
            <a:r>
              <a:rPr lang="en-US" sz="1100" b="1" i="1" dirty="0" err="1">
                <a:latin typeface="Arial" panose="020B0604020202020204" pitchFamily="34" charset="0"/>
                <a:ea typeface="Garamond" panose="02020404030301010803" pitchFamily="18" charset="0"/>
                <a:cs typeface="Arial" panose="020B0604020202020204" pitchFamily="34" charset="0"/>
              </a:rPr>
              <a:t>Opt</a:t>
            </a:r>
            <a:r>
              <a:rPr lang="en-US" sz="1100" b="1" i="1" dirty="0">
                <a:latin typeface="Arial" panose="020B0604020202020204" pitchFamily="34" charset="0"/>
                <a:ea typeface="Garamond" panose="02020404030301010803" pitchFamily="18" charset="0"/>
                <a:cs typeface="Arial" panose="020B0604020202020204" pitchFamily="34" charset="0"/>
              </a:rPr>
              <a:t>, 18(10), 105004. Retrieved from https://www.ncbi.nlm.nih.gov/pubmed/24121731. doi:10.1117/1.JBO.18.10.105004]</a:t>
            </a:r>
          </a:p>
        </p:txBody>
      </p:sp>
    </p:spTree>
    <p:extLst>
      <p:ext uri="{BB962C8B-B14F-4D97-AF65-F5344CB8AC3E}">
        <p14:creationId xmlns:p14="http://schemas.microsoft.com/office/powerpoint/2010/main" val="18418530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B531C71-365F-4D6F-A4D9-BC7B258DB5A9}"/>
              </a:ext>
            </a:extLst>
          </p:cNvPr>
          <p:cNvSpPr/>
          <p:nvPr/>
        </p:nvSpPr>
        <p:spPr>
          <a:xfrm>
            <a:off x="138223" y="225133"/>
            <a:ext cx="5667154" cy="7084825"/>
          </a:xfrm>
          <a:prstGeom prst="rect">
            <a:avLst/>
          </a:prstGeom>
        </p:spPr>
        <p:txBody>
          <a:bodyPr wrap="square">
            <a:spAutoFit/>
          </a:bodyPr>
          <a:lstStyle/>
          <a:p>
            <a:pPr marL="800100" lvl="1" indent="-342900">
              <a:lnSpc>
                <a:spcPct val="120000"/>
              </a:lnSpc>
              <a:spcAft>
                <a:spcPts val="300"/>
              </a:spcAft>
              <a:buFont typeface="+mj-lt"/>
              <a:buAutoNum type="arabicPeriod" startAt="5"/>
            </a:pPr>
            <a:r>
              <a:rPr lang="en-US" sz="1100" dirty="0">
                <a:latin typeface="Arial" panose="020B0604020202020204" pitchFamily="34" charset="0"/>
                <a:ea typeface="Garamond" panose="02020404030301010803" pitchFamily="18" charset="0"/>
                <a:cs typeface="Arial" panose="020B0604020202020204" pitchFamily="34" charset="0"/>
              </a:rPr>
              <a:t>Apply “Temporal Derivative Distribution Repair (TDDR)” filter to correct motion artifacts by </a:t>
            </a:r>
            <a:r>
              <a:rPr lang="en-US" sz="1100" dirty="0" err="1">
                <a:latin typeface="Arial" panose="020B0604020202020204" pitchFamily="34" charset="0"/>
                <a:ea typeface="Garamond" panose="02020404030301010803" pitchFamily="18" charset="0"/>
                <a:cs typeface="Arial" panose="020B0604020202020204" pitchFamily="34" charset="0"/>
              </a:rPr>
              <a:t>downweighting</a:t>
            </a:r>
            <a:r>
              <a:rPr lang="en-US" sz="1100" dirty="0">
                <a:latin typeface="Arial" panose="020B0604020202020204" pitchFamily="34" charset="0"/>
                <a:ea typeface="Garamond" panose="02020404030301010803" pitchFamily="18" charset="0"/>
                <a:cs typeface="Arial" panose="020B0604020202020204" pitchFamily="34" charset="0"/>
              </a:rPr>
              <a:t> outlier fluctuations. (Ref : </a:t>
            </a:r>
            <a:r>
              <a:rPr lang="en-US" sz="1100" dirty="0" err="1">
                <a:latin typeface="Arial" panose="020B0604020202020204" pitchFamily="34" charset="0"/>
                <a:ea typeface="Garamond" panose="02020404030301010803" pitchFamily="18" charset="0"/>
                <a:cs typeface="Arial" panose="020B0604020202020204" pitchFamily="34" charset="0"/>
              </a:rPr>
              <a:t>Fishburn</a:t>
            </a:r>
            <a:r>
              <a:rPr lang="en-US" sz="1100" dirty="0">
                <a:latin typeface="Arial" panose="020B0604020202020204" pitchFamily="34" charset="0"/>
                <a:ea typeface="Garamond" panose="02020404030301010803" pitchFamily="18" charset="0"/>
                <a:cs typeface="Arial" panose="020B0604020202020204" pitchFamily="34" charset="0"/>
              </a:rPr>
              <a:t>, Frank A., Ludlum, Ruth S., Vaidya, Chandan J., and Medvedev, Andrei V. "Temporal Derivative Distribution Repair (TDDR): A motion correction method for fNIRS." </a:t>
            </a:r>
            <a:r>
              <a:rPr lang="en-US" sz="1100" dirty="0" err="1">
                <a:latin typeface="Arial" panose="020B0604020202020204" pitchFamily="34" charset="0"/>
                <a:ea typeface="Garamond" panose="02020404030301010803" pitchFamily="18" charset="0"/>
                <a:cs typeface="Arial" panose="020B0604020202020204" pitchFamily="34" charset="0"/>
              </a:rPr>
              <a:t>NeuroImage</a:t>
            </a:r>
            <a:r>
              <a:rPr lang="en-US" sz="1100" dirty="0">
                <a:latin typeface="Arial" panose="020B0604020202020204" pitchFamily="34" charset="0"/>
                <a:ea typeface="Garamond" panose="02020404030301010803" pitchFamily="18" charset="0"/>
                <a:cs typeface="Arial" panose="020B0604020202020204" pitchFamily="34" charset="0"/>
              </a:rPr>
              <a:t> 184 (2019): 171-179.)</a:t>
            </a:r>
          </a:p>
          <a:p>
            <a:pPr marL="1257300" lvl="2" indent="-34290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Should try to implement other noise removal options for discussion sake or write a statement in the paper citing this paper that refers to different outcomes with different noise removal techniques (Ref:</a:t>
            </a:r>
            <a:r>
              <a:rPr lang="en-US" sz="1100" dirty="0"/>
              <a:t> </a:t>
            </a:r>
            <a:r>
              <a:rPr lang="en-US" sz="1100" dirty="0" err="1"/>
              <a:t>Hocke</a:t>
            </a:r>
            <a:r>
              <a:rPr lang="en-US" sz="1100" dirty="0"/>
              <a:t>, L., Oni, I., </a:t>
            </a:r>
            <a:r>
              <a:rPr lang="en-US" sz="1100" dirty="0" err="1"/>
              <a:t>Duszynski</a:t>
            </a:r>
            <a:r>
              <a:rPr lang="en-US" sz="1100" dirty="0"/>
              <a:t>, C., Corrigan, A., Frederick, B., &amp; Dunn, J. (2018). Automated Processing of fNIRS Data—A Visual Guide to the Pitfalls and Consequences. </a:t>
            </a:r>
            <a:r>
              <a:rPr lang="en-US" sz="1100" i="1" dirty="0"/>
              <a:t>Algorithms,</a:t>
            </a:r>
            <a:r>
              <a:rPr lang="en-US" sz="1100" dirty="0"/>
              <a:t> </a:t>
            </a:r>
            <a:r>
              <a:rPr lang="en-US" sz="1100" i="1" dirty="0"/>
              <a:t>11</a:t>
            </a:r>
            <a:r>
              <a:rPr lang="en-US" sz="1100" dirty="0"/>
              <a:t>(5), 67. doi:10.3390/a11050067)</a:t>
            </a:r>
            <a:endParaRPr lang="en-US" sz="1100" dirty="0">
              <a:latin typeface="Arial" panose="020B0604020202020204" pitchFamily="34" charset="0"/>
              <a:ea typeface="Garamond" panose="02020404030301010803" pitchFamily="18" charset="0"/>
              <a:cs typeface="Arial" panose="020B0604020202020204" pitchFamily="34" charset="0"/>
            </a:endParaRPr>
          </a:p>
          <a:p>
            <a:pPr marL="800100" lvl="1" indent="-342900">
              <a:lnSpc>
                <a:spcPct val="120000"/>
              </a:lnSpc>
              <a:spcAft>
                <a:spcPts val="300"/>
              </a:spcAft>
              <a:buFont typeface="+mj-lt"/>
              <a:buAutoNum type="arabicPeriod" startAt="6"/>
            </a:pPr>
            <a:r>
              <a:rPr lang="en-US" sz="1100" dirty="0">
                <a:latin typeface="Arial" panose="020B0604020202020204" pitchFamily="34" charset="0"/>
                <a:ea typeface="Garamond" panose="02020404030301010803" pitchFamily="18" charset="0"/>
                <a:cs typeface="Arial" panose="020B0604020202020204" pitchFamily="34" charset="0"/>
              </a:rPr>
              <a:t>To quickly view the data integrity across all the subjects, a </a:t>
            </a:r>
            <a:r>
              <a:rPr lang="en-US" sz="1100" dirty="0" err="1">
                <a:latin typeface="Arial" panose="020B0604020202020204" pitchFamily="34" charset="0"/>
                <a:ea typeface="Garamond" panose="02020404030301010803" pitchFamily="18" charset="0"/>
                <a:cs typeface="Arial" panose="020B0604020202020204" pitchFamily="34" charset="0"/>
              </a:rPr>
              <a:t>matlab</a:t>
            </a:r>
            <a:r>
              <a:rPr lang="en-US" sz="1100" dirty="0">
                <a:latin typeface="Arial" panose="020B0604020202020204" pitchFamily="34" charset="0"/>
                <a:ea typeface="Garamond" panose="02020404030301010803" pitchFamily="18" charset="0"/>
                <a:cs typeface="Arial" panose="020B0604020202020204" pitchFamily="34" charset="0"/>
              </a:rPr>
              <a:t> routine was developed. </a:t>
            </a:r>
          </a:p>
          <a:p>
            <a:pPr marL="342900" marR="0" lvl="0" indent="-342900">
              <a:lnSpc>
                <a:spcPct val="120000"/>
              </a:lnSpc>
              <a:spcBef>
                <a:spcPts val="0"/>
              </a:spcBef>
              <a:spcAft>
                <a:spcPts val="300"/>
              </a:spcAft>
              <a:buFont typeface="+mj-lt"/>
              <a:buAutoNum type="arabicPeriod" startAt="3"/>
            </a:pPr>
            <a:r>
              <a:rPr lang="en-US" sz="1100" dirty="0">
                <a:latin typeface="Arial" panose="020B0604020202020204" pitchFamily="34" charset="0"/>
                <a:ea typeface="Garamond" panose="02020404030301010803" pitchFamily="18" charset="0"/>
                <a:cs typeface="Arial" panose="020B0604020202020204" pitchFamily="34" charset="0"/>
              </a:rPr>
              <a:t>Subject level stats using General Linear Model (GLM)</a:t>
            </a:r>
          </a:p>
          <a:p>
            <a:pPr marL="742950" lvl="1" indent="-28575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Coefficients were estimated using autoregressive iteratively-reweighted least square approach and 3rd-order Legendre polynomial repressor to account for slow drift (Ref: Barker, Jeffrey W., </a:t>
            </a:r>
            <a:r>
              <a:rPr lang="en-US" sz="1100" dirty="0" err="1">
                <a:latin typeface="Arial" panose="020B0604020202020204" pitchFamily="34" charset="0"/>
                <a:ea typeface="Garamond" panose="02020404030301010803" pitchFamily="18" charset="0"/>
                <a:cs typeface="Arial" panose="020B0604020202020204" pitchFamily="34" charset="0"/>
              </a:rPr>
              <a:t>Ardalan</a:t>
            </a:r>
            <a:r>
              <a:rPr lang="en-US" sz="1100" dirty="0">
                <a:latin typeface="Arial" panose="020B0604020202020204" pitchFamily="34" charset="0"/>
                <a:ea typeface="Garamond" panose="02020404030301010803" pitchFamily="18" charset="0"/>
                <a:cs typeface="Arial" panose="020B0604020202020204" pitchFamily="34" charset="0"/>
              </a:rPr>
              <a:t> </a:t>
            </a:r>
            <a:r>
              <a:rPr lang="en-US" sz="1100" dirty="0" err="1">
                <a:latin typeface="Arial" panose="020B0604020202020204" pitchFamily="34" charset="0"/>
                <a:ea typeface="Garamond" panose="02020404030301010803" pitchFamily="18" charset="0"/>
                <a:cs typeface="Arial" panose="020B0604020202020204" pitchFamily="34" charset="0"/>
              </a:rPr>
              <a:t>Aarabi</a:t>
            </a:r>
            <a:r>
              <a:rPr lang="en-US" sz="1100" dirty="0">
                <a:latin typeface="Arial" panose="020B0604020202020204" pitchFamily="34" charset="0"/>
                <a:ea typeface="Garamond" panose="02020404030301010803" pitchFamily="18" charset="0"/>
                <a:cs typeface="Arial" panose="020B0604020202020204" pitchFamily="34" charset="0"/>
              </a:rPr>
              <a:t>, and Theodore J. Huppert. "Autoregressive model based algorithm for correcting motion and serially correlated errors in fNIRS." Biomedical optics express 4.8 (2013): 1366-1379.)</a:t>
            </a:r>
          </a:p>
          <a:p>
            <a:pPr marL="1200150" lvl="2" indent="-28575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Other options to be explored for the discussion purposes and to make sure we are making very bold claims. This paper refers to the difference in statistical differences for different procedures (Ref: </a:t>
            </a:r>
            <a:r>
              <a:rPr lang="en-US" sz="1100" dirty="0"/>
              <a:t>Pfeifer, M. D., </a:t>
            </a:r>
            <a:r>
              <a:rPr lang="en-US" sz="1100" dirty="0" err="1"/>
              <a:t>Scholkmann</a:t>
            </a:r>
            <a:r>
              <a:rPr lang="en-US" sz="1100" dirty="0"/>
              <a:t>, F., &amp; </a:t>
            </a:r>
            <a:r>
              <a:rPr lang="en-US" sz="1100" dirty="0" err="1"/>
              <a:t>Labruyère</a:t>
            </a:r>
            <a:r>
              <a:rPr lang="en-US" sz="1100" dirty="0"/>
              <a:t>, R. (2018). Signal Processing in Functional Near-Infrared Spectroscopy (fNIRS): Methodological Differences Lead to Different Statistical Results. </a:t>
            </a:r>
            <a:r>
              <a:rPr lang="en-US" sz="1100" i="1" dirty="0"/>
              <a:t>Frontiers in Human Neuroscience,</a:t>
            </a:r>
            <a:r>
              <a:rPr lang="en-US" sz="1100" dirty="0"/>
              <a:t> </a:t>
            </a:r>
            <a:r>
              <a:rPr lang="en-US" sz="1100" i="1" dirty="0"/>
              <a:t>11</a:t>
            </a:r>
            <a:r>
              <a:rPr lang="en-US" sz="1100" dirty="0"/>
              <a:t>. doi:10.3389/fnhum.2017.00641 </a:t>
            </a:r>
            <a:r>
              <a:rPr lang="en-US" sz="1100" dirty="0">
                <a:latin typeface="Arial" panose="020B0604020202020204" pitchFamily="34" charset="0"/>
                <a:ea typeface="Garamond" panose="02020404030301010803" pitchFamily="18" charset="0"/>
                <a:cs typeface="Arial" panose="020B0604020202020204" pitchFamily="34" charset="0"/>
              </a:rPr>
              <a:t>)</a:t>
            </a:r>
          </a:p>
          <a:p>
            <a:pPr marL="1200150" lvl="2" indent="-28575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Other options in </a:t>
            </a:r>
            <a:r>
              <a:rPr lang="en-US" sz="1100" dirty="0" err="1">
                <a:latin typeface="Arial" panose="020B0604020202020204" pitchFamily="34" charset="0"/>
                <a:ea typeface="Garamond" panose="02020404030301010803" pitchFamily="18" charset="0"/>
                <a:cs typeface="Arial" panose="020B0604020202020204" pitchFamily="34" charset="0"/>
              </a:rPr>
              <a:t>nirs</a:t>
            </a:r>
            <a:r>
              <a:rPr lang="en-US" sz="1100" dirty="0">
                <a:latin typeface="Arial" panose="020B0604020202020204" pitchFamily="34" charset="0"/>
                <a:ea typeface="Garamond" panose="02020404030301010803" pitchFamily="18" charset="0"/>
                <a:cs typeface="Arial" panose="020B0604020202020204" pitchFamily="34" charset="0"/>
              </a:rPr>
              <a:t> toolbox are OLS, NIRS-SPM, MV-GLM, non linear GLM</a:t>
            </a:r>
          </a:p>
          <a:p>
            <a:pPr marL="742950" marR="0" lvl="1" indent="-285750">
              <a:lnSpc>
                <a:spcPct val="120000"/>
              </a:lnSpc>
              <a:spcBef>
                <a:spcPts val="0"/>
              </a:spcBef>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Basic canonical HRF model: hemodynamic response model (duration: task time (24 for Go/NoGo and 20 for DCCS )) [other types of </a:t>
            </a:r>
            <a:r>
              <a:rPr lang="en-US" sz="1100" dirty="0" err="1">
                <a:latin typeface="Arial" panose="020B0604020202020204" pitchFamily="34" charset="0"/>
                <a:ea typeface="Garamond" panose="02020404030301010803" pitchFamily="18" charset="0"/>
                <a:cs typeface="Arial" panose="020B0604020202020204" pitchFamily="34" charset="0"/>
              </a:rPr>
              <a:t>hrf</a:t>
            </a:r>
            <a:r>
              <a:rPr lang="en-US" sz="1100" dirty="0">
                <a:latin typeface="Arial" panose="020B0604020202020204" pitchFamily="34" charset="0"/>
                <a:ea typeface="Garamond" panose="02020404030301010803" pitchFamily="18" charset="0"/>
                <a:cs typeface="Arial" panose="020B0604020202020204" pitchFamily="34" charset="0"/>
              </a:rPr>
              <a:t> can also be used]</a:t>
            </a:r>
          </a:p>
          <a:p>
            <a:pPr marL="742950" marR="0" lvl="1" indent="-285750">
              <a:lnSpc>
                <a:spcPct val="120000"/>
              </a:lnSpc>
              <a:spcBef>
                <a:spcPts val="0"/>
              </a:spcBef>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Subject level contrasts</a:t>
            </a:r>
          </a:p>
        </p:txBody>
      </p:sp>
    </p:spTree>
    <p:extLst>
      <p:ext uri="{BB962C8B-B14F-4D97-AF65-F5344CB8AC3E}">
        <p14:creationId xmlns:p14="http://schemas.microsoft.com/office/powerpoint/2010/main" val="2967759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B531C71-365F-4D6F-A4D9-BC7B258DB5A9}"/>
              </a:ext>
            </a:extLst>
          </p:cNvPr>
          <p:cNvSpPr/>
          <p:nvPr/>
        </p:nvSpPr>
        <p:spPr>
          <a:xfrm>
            <a:off x="138223" y="225133"/>
            <a:ext cx="5667154" cy="2945230"/>
          </a:xfrm>
          <a:prstGeom prst="rect">
            <a:avLst/>
          </a:prstGeom>
        </p:spPr>
        <p:txBody>
          <a:bodyPr wrap="square">
            <a:spAutoFit/>
          </a:bodyPr>
          <a:lstStyle/>
          <a:p>
            <a:pPr marL="342900" marR="0" lvl="0" indent="-342900">
              <a:lnSpc>
                <a:spcPct val="120000"/>
              </a:lnSpc>
              <a:spcBef>
                <a:spcPts val="0"/>
              </a:spcBef>
              <a:spcAft>
                <a:spcPts val="300"/>
              </a:spcAft>
              <a:buFont typeface="+mj-lt"/>
              <a:buAutoNum type="arabicPeriod" startAt="3"/>
            </a:pPr>
            <a:r>
              <a:rPr lang="en-US" sz="1100" dirty="0">
                <a:latin typeface="Arial" panose="020B0604020202020204" pitchFamily="34" charset="0"/>
                <a:ea typeface="Garamond" panose="02020404030301010803" pitchFamily="18" charset="0"/>
                <a:cs typeface="Arial" panose="020B0604020202020204" pitchFamily="34" charset="0"/>
              </a:rPr>
              <a:t>Mixed Effects</a:t>
            </a:r>
          </a:p>
          <a:p>
            <a:pPr marL="742950" marR="0" lvl="1" indent="-285750">
              <a:lnSpc>
                <a:spcPct val="120000"/>
              </a:lnSpc>
              <a:spcBef>
                <a:spcPts val="0"/>
              </a:spcBef>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Linear mixed-effects model fit by maximum likelihood method; isotropic </a:t>
            </a:r>
            <a:r>
              <a:rPr lang="en-US" sz="1100">
                <a:latin typeface="Arial" panose="020B0604020202020204" pitchFamily="34" charset="0"/>
                <a:ea typeface="Garamond" panose="02020404030301010803" pitchFamily="18" charset="0"/>
                <a:cs typeface="Arial" panose="020B0604020202020204" pitchFamily="34" charset="0"/>
              </a:rPr>
              <a:t>covariance pattern; </a:t>
            </a:r>
            <a:endParaRPr lang="en-US" sz="1100" dirty="0">
              <a:latin typeface="Arial" panose="020B0604020202020204" pitchFamily="34" charset="0"/>
              <a:ea typeface="Garamond" panose="02020404030301010803" pitchFamily="18" charset="0"/>
              <a:cs typeface="Arial" panose="020B0604020202020204" pitchFamily="34" charset="0"/>
            </a:endParaRPr>
          </a:p>
          <a:p>
            <a:pPr marL="742950" marR="0" lvl="1" indent="-285750">
              <a:lnSpc>
                <a:spcPct val="120000"/>
              </a:lnSpc>
              <a:spcBef>
                <a:spcPts val="0"/>
              </a:spcBef>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Effect of condition for each group, controlling for subject on </a:t>
            </a:r>
            <a:r>
              <a:rPr lang="en-US" sz="1100" dirty="0" err="1">
                <a:latin typeface="Arial" panose="020B0604020202020204" pitchFamily="34" charset="0"/>
                <a:ea typeface="Garamond" panose="02020404030301010803" pitchFamily="18" charset="0"/>
                <a:cs typeface="Arial" panose="020B0604020202020204" pitchFamily="34" charset="0"/>
              </a:rPr>
              <a:t>hbO</a:t>
            </a:r>
            <a:r>
              <a:rPr lang="en-US" sz="1100" dirty="0">
                <a:latin typeface="Arial" panose="020B0604020202020204" pitchFamily="34" charset="0"/>
                <a:ea typeface="Garamond" panose="02020404030301010803" pitchFamily="18" charset="0"/>
                <a:cs typeface="Arial" panose="020B0604020202020204" pitchFamily="34" charset="0"/>
              </a:rPr>
              <a:t> and </a:t>
            </a:r>
            <a:r>
              <a:rPr lang="en-US" sz="1100" dirty="0" err="1">
                <a:latin typeface="Arial" panose="020B0604020202020204" pitchFamily="34" charset="0"/>
                <a:ea typeface="Garamond" panose="02020404030301010803" pitchFamily="18" charset="0"/>
                <a:cs typeface="Arial" panose="020B0604020202020204" pitchFamily="34" charset="0"/>
              </a:rPr>
              <a:t>hbR</a:t>
            </a:r>
            <a:r>
              <a:rPr lang="en-US" sz="1100" dirty="0">
                <a:latin typeface="Arial" panose="020B0604020202020204" pitchFamily="34" charset="0"/>
                <a:ea typeface="Garamond" panose="02020404030301010803" pitchFamily="18" charset="0"/>
                <a:cs typeface="Arial" panose="020B0604020202020204" pitchFamily="34" charset="0"/>
              </a:rPr>
              <a:t>  concentration levels (Baseline, Go, No-Go, Control, Border, Color and Shape) across subjects within each group (ML, HS, BL)</a:t>
            </a:r>
          </a:p>
          <a:p>
            <a:pPr marL="742950" lvl="1" indent="-285750">
              <a:lnSpc>
                <a:spcPct val="120000"/>
              </a:lnSpc>
              <a:spcAft>
                <a:spcPts val="300"/>
              </a:spcAft>
              <a:buFont typeface="+mj-lt"/>
              <a:buAutoNum type="arabicPeriod"/>
            </a:pPr>
            <a:r>
              <a:rPr lang="en-US" sz="1100" dirty="0">
                <a:effectLst/>
                <a:latin typeface="Arial" panose="020B0604020202020204" pitchFamily="34" charset="0"/>
                <a:ea typeface="Garamond" panose="02020404030301010803" pitchFamily="18" charset="0"/>
                <a:cs typeface="Arial" panose="020B0604020202020204" pitchFamily="34" charset="0"/>
              </a:rPr>
              <a:t>Contrasts NoGo </a:t>
            </a:r>
            <a:r>
              <a:rPr lang="en-US" sz="1100" dirty="0">
                <a:latin typeface="Arial" panose="020B0604020202020204" pitchFamily="34" charset="0"/>
                <a:ea typeface="Garamond" panose="02020404030301010803" pitchFamily="18" charset="0"/>
                <a:cs typeface="Arial" panose="020B0604020202020204" pitchFamily="34" charset="0"/>
              </a:rPr>
              <a:t>vs. </a:t>
            </a:r>
            <a:r>
              <a:rPr lang="en-US" sz="1100" dirty="0">
                <a:effectLst/>
                <a:latin typeface="Arial" panose="020B0604020202020204" pitchFamily="34" charset="0"/>
                <a:ea typeface="Garamond" panose="02020404030301010803" pitchFamily="18" charset="0"/>
                <a:cs typeface="Arial" panose="020B0604020202020204" pitchFamily="34" charset="0"/>
              </a:rPr>
              <a:t>Go; </a:t>
            </a:r>
            <a:r>
              <a:rPr lang="en-US" sz="1100" dirty="0">
                <a:latin typeface="Arial" panose="020B0604020202020204" pitchFamily="34" charset="0"/>
                <a:ea typeface="Garamond" panose="02020404030301010803" pitchFamily="18" charset="0"/>
                <a:cs typeface="Arial" panose="020B0604020202020204" pitchFamily="34" charset="0"/>
              </a:rPr>
              <a:t>Border vs </a:t>
            </a:r>
            <a:r>
              <a:rPr lang="en-US" sz="1100" dirty="0">
                <a:effectLst/>
                <a:latin typeface="Arial" panose="020B0604020202020204" pitchFamily="34" charset="0"/>
                <a:ea typeface="Garamond" panose="02020404030301010803" pitchFamily="18" charset="0"/>
                <a:cs typeface="Arial" panose="020B0604020202020204" pitchFamily="34" charset="0"/>
              </a:rPr>
              <a:t>Control</a:t>
            </a:r>
            <a:r>
              <a:rPr lang="en-US" sz="1100" dirty="0">
                <a:latin typeface="Arial" panose="020B0604020202020204" pitchFamily="34" charset="0"/>
                <a:ea typeface="Garamond" panose="02020404030301010803" pitchFamily="18" charset="0"/>
                <a:cs typeface="Arial" panose="020B0604020202020204" pitchFamily="34" charset="0"/>
              </a:rPr>
              <a:t>; Shape vs Control ; Color vs Control</a:t>
            </a:r>
          </a:p>
          <a:p>
            <a:pPr marL="742950" lvl="1" indent="-285750">
              <a:lnSpc>
                <a:spcPct val="120000"/>
              </a:lnSpc>
              <a:spcAft>
                <a:spcPts val="300"/>
              </a:spcAft>
              <a:buFont typeface="+mj-lt"/>
              <a:buAutoNum type="arabicPeriod"/>
            </a:pPr>
            <a:r>
              <a:rPr lang="en-US" sz="1100" dirty="0">
                <a:latin typeface="Arial" panose="020B0604020202020204" pitchFamily="34" charset="0"/>
                <a:ea typeface="Garamond" panose="02020404030301010803" pitchFamily="18" charset="0"/>
                <a:cs typeface="Arial" panose="020B0604020202020204" pitchFamily="34" charset="0"/>
              </a:rPr>
              <a:t>Using the full covariance noise model to control for the interdependence of measurements (e.g., artifacts or physiology that share noise across multiple channels).</a:t>
            </a:r>
          </a:p>
          <a:p>
            <a:pPr marL="742950" lvl="1" indent="-285750">
              <a:lnSpc>
                <a:spcPct val="120000"/>
              </a:lnSpc>
              <a:spcAft>
                <a:spcPts val="300"/>
              </a:spcAft>
              <a:buFont typeface="+mj-lt"/>
              <a:buAutoNum type="arabicPeriod"/>
            </a:pPr>
            <a:endParaRPr lang="en-US" sz="1100" dirty="0">
              <a:latin typeface="Arial" panose="020B0604020202020204" pitchFamily="34" charset="0"/>
              <a:ea typeface="Garamond" panose="02020404030301010803" pitchFamily="18" charset="0"/>
              <a:cs typeface="Arial" panose="020B0604020202020204" pitchFamily="34" charset="0"/>
            </a:endParaRPr>
          </a:p>
          <a:p>
            <a:pPr marL="742950" lvl="1" indent="-285750">
              <a:lnSpc>
                <a:spcPct val="120000"/>
              </a:lnSpc>
              <a:spcAft>
                <a:spcPts val="300"/>
              </a:spcAft>
              <a:buFont typeface="+mj-lt"/>
              <a:buAutoNum type="arabicPeriod"/>
            </a:pPr>
            <a:endParaRPr lang="en-US" sz="1100" dirty="0">
              <a:latin typeface="Arial" panose="020B0604020202020204" pitchFamily="34" charset="0"/>
              <a:ea typeface="Garamond" panose="02020404030301010803" pitchFamily="18" charset="0"/>
              <a:cs typeface="Arial" panose="020B0604020202020204" pitchFamily="34" charset="0"/>
            </a:endParaRPr>
          </a:p>
        </p:txBody>
      </p:sp>
    </p:spTree>
    <p:extLst>
      <p:ext uri="{BB962C8B-B14F-4D97-AF65-F5344CB8AC3E}">
        <p14:creationId xmlns:p14="http://schemas.microsoft.com/office/powerpoint/2010/main" val="311942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3341DE-8E87-407B-984A-D7E7DD10A6BB}"/>
              </a:ext>
            </a:extLst>
          </p:cNvPr>
          <p:cNvSpPr txBox="1"/>
          <p:nvPr/>
        </p:nvSpPr>
        <p:spPr>
          <a:xfrm>
            <a:off x="139147" y="785191"/>
            <a:ext cx="5635487" cy="2123658"/>
          </a:xfrm>
          <a:prstGeom prst="rect">
            <a:avLst/>
          </a:prstGeom>
          <a:noFill/>
        </p:spPr>
        <p:txBody>
          <a:bodyPr wrap="square" rtlCol="0">
            <a:spAutoFit/>
          </a:bodyPr>
          <a:lstStyle/>
          <a:p>
            <a:r>
              <a:rPr lang="en-US" sz="1200" dirty="0"/>
              <a:t>fNIRS collectively measure both hemodynamic and metabolic responses to evoked neuronal activity + physiological noise + external noise + instrument noise</a:t>
            </a:r>
          </a:p>
          <a:p>
            <a:pPr marL="228600" indent="-228600">
              <a:buFont typeface="+mj-lt"/>
              <a:buAutoNum type="arabicPeriod"/>
            </a:pPr>
            <a:r>
              <a:rPr lang="en-US" sz="1200" dirty="0"/>
              <a:t>Hemodynamic response evoked by neuronal activity</a:t>
            </a:r>
          </a:p>
          <a:p>
            <a:pPr marL="171450" indent="-171450">
              <a:buFont typeface="Arial" panose="020B0604020202020204" pitchFamily="34" charset="0"/>
              <a:buChar char="•"/>
            </a:pPr>
            <a:r>
              <a:rPr lang="en-US" sz="1200" dirty="0"/>
              <a:t>Increase cerebral blood flow and cerebral blood volume</a:t>
            </a:r>
          </a:p>
          <a:p>
            <a:pPr marL="628650" lvl="1" indent="-171450">
              <a:buFont typeface="Arial" panose="020B0604020202020204" pitchFamily="34" charset="0"/>
              <a:buChar char="•"/>
            </a:pPr>
            <a:r>
              <a:rPr lang="en-US" sz="1200" dirty="0"/>
              <a:t>Increase </a:t>
            </a:r>
            <a:r>
              <a:rPr lang="en-US" sz="1200" dirty="0" err="1"/>
              <a:t>hbO</a:t>
            </a:r>
            <a:r>
              <a:rPr lang="en-US" sz="1200" dirty="0"/>
              <a:t> (higher signal change)</a:t>
            </a:r>
          </a:p>
          <a:p>
            <a:pPr marL="628650" lvl="1" indent="-171450">
              <a:buFont typeface="Arial" panose="020B0604020202020204" pitchFamily="34" charset="0"/>
              <a:buChar char="•"/>
            </a:pPr>
            <a:r>
              <a:rPr lang="en-US" sz="1200" dirty="0"/>
              <a:t>Decrease </a:t>
            </a:r>
            <a:r>
              <a:rPr lang="en-US" sz="1200" dirty="0" err="1"/>
              <a:t>hbR</a:t>
            </a:r>
            <a:r>
              <a:rPr lang="en-US" sz="1200" dirty="0"/>
              <a:t> (lower signal change compared to </a:t>
            </a:r>
            <a:r>
              <a:rPr lang="en-US" sz="1200" dirty="0" err="1"/>
              <a:t>hbO</a:t>
            </a:r>
            <a:r>
              <a:rPr lang="en-US" sz="1200" dirty="0"/>
              <a:t>)</a:t>
            </a:r>
          </a:p>
          <a:p>
            <a:pPr marL="228600" indent="-228600">
              <a:buFont typeface="+mj-lt"/>
              <a:buAutoNum type="arabicPeriod" startAt="2"/>
            </a:pPr>
            <a:r>
              <a:rPr lang="en-US" sz="1200" dirty="0"/>
              <a:t>Metabolic response evoked by neuronal activity</a:t>
            </a:r>
          </a:p>
          <a:p>
            <a:pPr marL="228600" indent="-228600">
              <a:buFont typeface="Arial" panose="020B0604020202020204" pitchFamily="34" charset="0"/>
              <a:buChar char="•"/>
            </a:pPr>
            <a:r>
              <a:rPr lang="en-US" sz="1200" dirty="0"/>
              <a:t>Increases neuronal oxygen metabolism </a:t>
            </a:r>
          </a:p>
          <a:p>
            <a:pPr marL="685800" lvl="1" indent="-228600">
              <a:buFont typeface="Arial" panose="020B0604020202020204" pitchFamily="34" charset="0"/>
              <a:buChar char="•"/>
            </a:pPr>
            <a:r>
              <a:rPr lang="en-US" sz="1200" dirty="0"/>
              <a:t>Decrease </a:t>
            </a:r>
            <a:r>
              <a:rPr lang="en-US" sz="1200" dirty="0" err="1"/>
              <a:t>hbO</a:t>
            </a:r>
            <a:r>
              <a:rPr lang="en-US" sz="1200" dirty="0"/>
              <a:t> (lowest signal change)</a:t>
            </a:r>
          </a:p>
          <a:p>
            <a:pPr marL="685800" lvl="1" indent="-228600">
              <a:buFont typeface="Arial" panose="020B0604020202020204" pitchFamily="34" charset="0"/>
              <a:buChar char="•"/>
            </a:pPr>
            <a:r>
              <a:rPr lang="en-US" sz="1200" dirty="0"/>
              <a:t>Increase </a:t>
            </a:r>
            <a:r>
              <a:rPr lang="en-US" sz="1200" dirty="0" err="1"/>
              <a:t>hbR</a:t>
            </a:r>
            <a:r>
              <a:rPr lang="en-US" sz="1200" dirty="0"/>
              <a:t> (lowest signal change)</a:t>
            </a:r>
          </a:p>
          <a:p>
            <a:pPr marL="685800" lvl="1" indent="-228600">
              <a:buFont typeface="Arial" panose="020B0604020202020204" pitchFamily="34" charset="0"/>
              <a:buChar char="•"/>
            </a:pPr>
            <a:endParaRPr lang="en-US" sz="1200" dirty="0"/>
          </a:p>
        </p:txBody>
      </p:sp>
    </p:spTree>
    <p:extLst>
      <p:ext uri="{BB962C8B-B14F-4D97-AF65-F5344CB8AC3E}">
        <p14:creationId xmlns:p14="http://schemas.microsoft.com/office/powerpoint/2010/main" val="705556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85DAFAE-3140-42AC-A258-5628AF1D96CF}"/>
              </a:ext>
            </a:extLst>
          </p:cNvPr>
          <p:cNvSpPr>
            <a:spLocks noGrp="1"/>
          </p:cNvSpPr>
          <p:nvPr>
            <p:ph type="title"/>
          </p:nvPr>
        </p:nvSpPr>
        <p:spPr/>
        <p:txBody>
          <a:bodyPr/>
          <a:lstStyle/>
          <a:p>
            <a:r>
              <a:rPr lang="en-US" dirty="0"/>
              <a:t>Additional figures for Go-NoGo</a:t>
            </a:r>
          </a:p>
        </p:txBody>
      </p:sp>
      <p:sp>
        <p:nvSpPr>
          <p:cNvPr id="4" name="Text Placeholder 3">
            <a:extLst>
              <a:ext uri="{FF2B5EF4-FFF2-40B4-BE49-F238E27FC236}">
                <a16:creationId xmlns:a16="http://schemas.microsoft.com/office/drawing/2014/main" id="{C3C42F7B-1328-4F30-84FA-4B6B6C9CCD5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70510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srcRect l="13339" t="6857" r="25345" b="50286"/>
          <a:stretch/>
        </p:blipFill>
        <p:spPr>
          <a:xfrm>
            <a:off x="3063867" y="1062531"/>
            <a:ext cx="2615184" cy="1371600"/>
          </a:xfrm>
          <a:prstGeom prst="rect">
            <a:avLst/>
          </a:prstGeom>
        </p:spPr>
      </p:pic>
      <p:sp>
        <p:nvSpPr>
          <p:cNvPr id="17" name="TextBox 16"/>
          <p:cNvSpPr txBox="1"/>
          <p:nvPr/>
        </p:nvSpPr>
        <p:spPr>
          <a:xfrm>
            <a:off x="3811720" y="740456"/>
            <a:ext cx="1000210" cy="307777"/>
          </a:xfrm>
          <a:prstGeom prst="rect">
            <a:avLst/>
          </a:prstGeom>
          <a:noFill/>
        </p:spPr>
        <p:txBody>
          <a:bodyPr wrap="none" rtlCol="0">
            <a:spAutoFit/>
          </a:bodyPr>
          <a:lstStyle/>
          <a:p>
            <a:r>
              <a:rPr lang="en-US" sz="1400" b="1" dirty="0"/>
              <a:t>B: Children</a:t>
            </a:r>
          </a:p>
        </p:txBody>
      </p:sp>
      <p:sp>
        <p:nvSpPr>
          <p:cNvPr id="18" name="TextBox 17"/>
          <p:cNvSpPr txBox="1"/>
          <p:nvPr/>
        </p:nvSpPr>
        <p:spPr>
          <a:xfrm>
            <a:off x="1274262" y="725478"/>
            <a:ext cx="864339" cy="307777"/>
          </a:xfrm>
          <a:prstGeom prst="rect">
            <a:avLst/>
          </a:prstGeom>
          <a:noFill/>
        </p:spPr>
        <p:txBody>
          <a:bodyPr wrap="none" rtlCol="0">
            <a:spAutoFit/>
          </a:bodyPr>
          <a:lstStyle/>
          <a:p>
            <a:r>
              <a:rPr lang="en-US" sz="1400" b="1" dirty="0"/>
              <a:t>A: Adults</a:t>
            </a:r>
          </a:p>
        </p:txBody>
      </p:sp>
      <p:sp>
        <p:nvSpPr>
          <p:cNvPr id="19" name="TextBox 18"/>
          <p:cNvSpPr txBox="1"/>
          <p:nvPr/>
        </p:nvSpPr>
        <p:spPr>
          <a:xfrm>
            <a:off x="91970" y="1362328"/>
            <a:ext cx="400110" cy="772006"/>
          </a:xfrm>
          <a:prstGeom prst="rect">
            <a:avLst/>
          </a:prstGeom>
          <a:noFill/>
        </p:spPr>
        <p:txBody>
          <a:bodyPr vert="vert270" wrap="none" rtlCol="0">
            <a:spAutoFit/>
          </a:bodyPr>
          <a:lstStyle/>
          <a:p>
            <a:r>
              <a:rPr lang="en-US" sz="1400" dirty="0"/>
              <a:t>Bi-lingual</a:t>
            </a:r>
          </a:p>
        </p:txBody>
      </p:sp>
      <p:sp>
        <p:nvSpPr>
          <p:cNvPr id="28" name="TextBox 27"/>
          <p:cNvSpPr txBox="1"/>
          <p:nvPr/>
        </p:nvSpPr>
        <p:spPr>
          <a:xfrm>
            <a:off x="91970" y="2914130"/>
            <a:ext cx="400110" cy="717056"/>
          </a:xfrm>
          <a:prstGeom prst="rect">
            <a:avLst/>
          </a:prstGeom>
          <a:noFill/>
        </p:spPr>
        <p:txBody>
          <a:bodyPr vert="vert270" wrap="none" rtlCol="0">
            <a:spAutoFit/>
          </a:bodyPr>
          <a:lstStyle/>
          <a:p>
            <a:r>
              <a:rPr lang="en-US" sz="1400" dirty="0"/>
              <a:t>Heritage</a:t>
            </a:r>
          </a:p>
        </p:txBody>
      </p:sp>
      <p:sp>
        <p:nvSpPr>
          <p:cNvPr id="29" name="TextBox 28"/>
          <p:cNvSpPr txBox="1"/>
          <p:nvPr/>
        </p:nvSpPr>
        <p:spPr>
          <a:xfrm>
            <a:off x="91970" y="4523364"/>
            <a:ext cx="400110" cy="1070165"/>
          </a:xfrm>
          <a:prstGeom prst="rect">
            <a:avLst/>
          </a:prstGeom>
          <a:noFill/>
        </p:spPr>
        <p:txBody>
          <a:bodyPr vert="vert270" wrap="none" rtlCol="0">
            <a:spAutoFit/>
          </a:bodyPr>
          <a:lstStyle/>
          <a:p>
            <a:r>
              <a:rPr lang="en-US" sz="1400" dirty="0"/>
              <a:t>Mono-lingual</a:t>
            </a:r>
          </a:p>
        </p:txBody>
      </p:sp>
      <p:sp>
        <p:nvSpPr>
          <p:cNvPr id="2" name="Title 1">
            <a:extLst>
              <a:ext uri="{FF2B5EF4-FFF2-40B4-BE49-F238E27FC236}">
                <a16:creationId xmlns:a16="http://schemas.microsoft.com/office/drawing/2014/main" id="{E9D6F52A-BF0E-4057-9BAF-10A633523C16}"/>
              </a:ext>
            </a:extLst>
          </p:cNvPr>
          <p:cNvSpPr>
            <a:spLocks noGrp="1"/>
          </p:cNvSpPr>
          <p:nvPr>
            <p:ph type="title"/>
          </p:nvPr>
        </p:nvSpPr>
        <p:spPr>
          <a:xfrm>
            <a:off x="401192" y="28683"/>
            <a:ext cx="5126355" cy="549380"/>
          </a:xfrm>
        </p:spPr>
        <p:txBody>
          <a:bodyPr>
            <a:normAutofit fontScale="90000"/>
          </a:bodyPr>
          <a:lstStyle/>
          <a:p>
            <a:r>
              <a:rPr lang="en-US" dirty="0"/>
              <a:t>Task activation brain areas at group level – (NG-Go) – </a:t>
            </a:r>
            <a:r>
              <a:rPr lang="en-US" dirty="0" err="1"/>
              <a:t>hbO</a:t>
            </a:r>
            <a:endParaRPr lang="en-US" dirty="0"/>
          </a:p>
        </p:txBody>
      </p:sp>
      <p:sp>
        <p:nvSpPr>
          <p:cNvPr id="16" name="TextBox 15">
            <a:extLst>
              <a:ext uri="{FF2B5EF4-FFF2-40B4-BE49-F238E27FC236}">
                <a16:creationId xmlns:a16="http://schemas.microsoft.com/office/drawing/2014/main" id="{2A909A60-52C4-4719-92FF-88A91014EA34}"/>
              </a:ext>
            </a:extLst>
          </p:cNvPr>
          <p:cNvSpPr txBox="1"/>
          <p:nvPr/>
        </p:nvSpPr>
        <p:spPr>
          <a:xfrm>
            <a:off x="133167" y="995675"/>
            <a:ext cx="317716" cy="338554"/>
          </a:xfrm>
          <a:prstGeom prst="rect">
            <a:avLst/>
          </a:prstGeom>
          <a:noFill/>
        </p:spPr>
        <p:txBody>
          <a:bodyPr wrap="square" rtlCol="0">
            <a:spAutoFit/>
          </a:bodyPr>
          <a:lstStyle/>
          <a:p>
            <a:r>
              <a:rPr lang="en-US" sz="1600" b="1" dirty="0"/>
              <a:t>C</a:t>
            </a:r>
          </a:p>
        </p:txBody>
      </p:sp>
      <p:sp>
        <p:nvSpPr>
          <p:cNvPr id="20" name="TextBox 19">
            <a:extLst>
              <a:ext uri="{FF2B5EF4-FFF2-40B4-BE49-F238E27FC236}">
                <a16:creationId xmlns:a16="http://schemas.microsoft.com/office/drawing/2014/main" id="{0DE8B9E7-9459-4524-B7E4-EBDBDD50D875}"/>
              </a:ext>
            </a:extLst>
          </p:cNvPr>
          <p:cNvSpPr txBox="1"/>
          <p:nvPr/>
        </p:nvSpPr>
        <p:spPr>
          <a:xfrm>
            <a:off x="133167" y="2519767"/>
            <a:ext cx="317716" cy="338554"/>
          </a:xfrm>
          <a:prstGeom prst="rect">
            <a:avLst/>
          </a:prstGeom>
          <a:noFill/>
        </p:spPr>
        <p:txBody>
          <a:bodyPr wrap="square" rtlCol="0">
            <a:spAutoFit/>
          </a:bodyPr>
          <a:lstStyle/>
          <a:p>
            <a:r>
              <a:rPr lang="en-US" sz="1600" b="1" dirty="0"/>
              <a:t>D</a:t>
            </a:r>
          </a:p>
        </p:txBody>
      </p:sp>
      <p:sp>
        <p:nvSpPr>
          <p:cNvPr id="21" name="TextBox 20">
            <a:extLst>
              <a:ext uri="{FF2B5EF4-FFF2-40B4-BE49-F238E27FC236}">
                <a16:creationId xmlns:a16="http://schemas.microsoft.com/office/drawing/2014/main" id="{FE8D6C2F-DEA9-43C0-8072-DF37DD006594}"/>
              </a:ext>
            </a:extLst>
          </p:cNvPr>
          <p:cNvSpPr txBox="1"/>
          <p:nvPr/>
        </p:nvSpPr>
        <p:spPr>
          <a:xfrm>
            <a:off x="133167" y="4120059"/>
            <a:ext cx="317716" cy="338554"/>
          </a:xfrm>
          <a:prstGeom prst="rect">
            <a:avLst/>
          </a:prstGeom>
          <a:noFill/>
        </p:spPr>
        <p:txBody>
          <a:bodyPr wrap="square" rtlCol="0">
            <a:spAutoFit/>
          </a:bodyPr>
          <a:lstStyle/>
          <a:p>
            <a:r>
              <a:rPr lang="en-US" sz="1600" b="1" dirty="0"/>
              <a:t>E</a:t>
            </a:r>
          </a:p>
        </p:txBody>
      </p:sp>
      <p:sp>
        <p:nvSpPr>
          <p:cNvPr id="42" name="TextBox 41">
            <a:extLst>
              <a:ext uri="{FF2B5EF4-FFF2-40B4-BE49-F238E27FC236}">
                <a16:creationId xmlns:a16="http://schemas.microsoft.com/office/drawing/2014/main" id="{7A617083-D77C-477E-817D-3D0F912DEA97}"/>
              </a:ext>
            </a:extLst>
          </p:cNvPr>
          <p:cNvSpPr txBox="1"/>
          <p:nvPr/>
        </p:nvSpPr>
        <p:spPr>
          <a:xfrm>
            <a:off x="188884" y="6446591"/>
            <a:ext cx="5565832" cy="461665"/>
          </a:xfrm>
          <a:prstGeom prst="rect">
            <a:avLst/>
          </a:prstGeom>
          <a:noFill/>
        </p:spPr>
        <p:txBody>
          <a:bodyPr wrap="square" rtlCol="0">
            <a:spAutoFit/>
          </a:bodyPr>
          <a:lstStyle/>
          <a:p>
            <a:r>
              <a:rPr lang="en-US" sz="1200" i="1" u="sng" dirty="0"/>
              <a:t>Only the channels that showed statistically significant change in activation patterns are shown</a:t>
            </a:r>
            <a:r>
              <a:rPr lang="en-US" sz="1200" dirty="0"/>
              <a:t>. </a:t>
            </a:r>
          </a:p>
        </p:txBody>
      </p:sp>
      <p:pic>
        <p:nvPicPr>
          <p:cNvPr id="3" name="Picture 2"/>
          <p:cNvPicPr>
            <a:picLocks noChangeAspect="1"/>
          </p:cNvPicPr>
          <p:nvPr/>
        </p:nvPicPr>
        <p:blipFill rotWithShape="1">
          <a:blip r:embed="rId3"/>
          <a:srcRect l="13286" t="6984" r="25330" b="50310"/>
          <a:stretch/>
        </p:blipFill>
        <p:spPr>
          <a:xfrm>
            <a:off x="397397" y="4375053"/>
            <a:ext cx="2618071" cy="1366787"/>
          </a:xfrm>
          <a:prstGeom prst="rect">
            <a:avLst/>
          </a:prstGeom>
        </p:spPr>
      </p:pic>
      <p:pic>
        <p:nvPicPr>
          <p:cNvPr id="4" name="Picture 3"/>
          <p:cNvPicPr>
            <a:picLocks noChangeAspect="1"/>
          </p:cNvPicPr>
          <p:nvPr/>
        </p:nvPicPr>
        <p:blipFill rotWithShape="1">
          <a:blip r:embed="rId4"/>
          <a:srcRect l="13339" t="6856" r="25345" b="50286"/>
          <a:stretch/>
        </p:blipFill>
        <p:spPr>
          <a:xfrm>
            <a:off x="398840" y="2586858"/>
            <a:ext cx="2615184" cy="1371600"/>
          </a:xfrm>
          <a:prstGeom prst="rect">
            <a:avLst/>
          </a:prstGeom>
        </p:spPr>
      </p:pic>
      <p:pic>
        <p:nvPicPr>
          <p:cNvPr id="5" name="Picture 4"/>
          <p:cNvPicPr>
            <a:picLocks noChangeAspect="1"/>
          </p:cNvPicPr>
          <p:nvPr/>
        </p:nvPicPr>
        <p:blipFill rotWithShape="1">
          <a:blip r:embed="rId5"/>
          <a:srcRect l="13339" t="6857" r="25345" b="50286"/>
          <a:stretch/>
        </p:blipFill>
        <p:spPr>
          <a:xfrm>
            <a:off x="398840" y="1062531"/>
            <a:ext cx="2615184" cy="1371600"/>
          </a:xfrm>
          <a:prstGeom prst="rect">
            <a:avLst/>
          </a:prstGeom>
        </p:spPr>
      </p:pic>
      <p:pic>
        <p:nvPicPr>
          <p:cNvPr id="6" name="Picture 5"/>
          <p:cNvPicPr>
            <a:picLocks noChangeAspect="1"/>
          </p:cNvPicPr>
          <p:nvPr/>
        </p:nvPicPr>
        <p:blipFill rotWithShape="1">
          <a:blip r:embed="rId6"/>
          <a:srcRect l="13340" t="6857" r="25346" b="50286"/>
          <a:stretch/>
        </p:blipFill>
        <p:spPr>
          <a:xfrm>
            <a:off x="3063867" y="4372646"/>
            <a:ext cx="2615184" cy="1371600"/>
          </a:xfrm>
          <a:prstGeom prst="rect">
            <a:avLst/>
          </a:prstGeom>
        </p:spPr>
      </p:pic>
      <p:pic>
        <p:nvPicPr>
          <p:cNvPr id="10" name="Picture 9"/>
          <p:cNvPicPr>
            <a:picLocks noChangeAspect="1"/>
          </p:cNvPicPr>
          <p:nvPr/>
        </p:nvPicPr>
        <p:blipFill rotWithShape="1">
          <a:blip r:embed="rId7"/>
          <a:srcRect l="67001" r="18104"/>
          <a:stretch/>
        </p:blipFill>
        <p:spPr>
          <a:xfrm rot="5400000">
            <a:off x="4018486" y="4676063"/>
            <a:ext cx="582346" cy="2933701"/>
          </a:xfrm>
          <a:prstGeom prst="rect">
            <a:avLst/>
          </a:prstGeom>
        </p:spPr>
      </p:pic>
      <p:pic>
        <p:nvPicPr>
          <p:cNvPr id="11" name="Picture 10"/>
          <p:cNvPicPr>
            <a:picLocks noChangeAspect="1"/>
          </p:cNvPicPr>
          <p:nvPr/>
        </p:nvPicPr>
        <p:blipFill rotWithShape="1">
          <a:blip r:embed="rId8"/>
          <a:srcRect l="66295" r="18934"/>
          <a:stretch/>
        </p:blipFill>
        <p:spPr>
          <a:xfrm rot="5400000">
            <a:off x="1366978" y="4649203"/>
            <a:ext cx="577514" cy="2933701"/>
          </a:xfrm>
          <a:prstGeom prst="rect">
            <a:avLst/>
          </a:prstGeom>
        </p:spPr>
      </p:pic>
      <p:sp>
        <p:nvSpPr>
          <p:cNvPr id="8" name="Rectangle 7">
            <a:extLst>
              <a:ext uri="{FF2B5EF4-FFF2-40B4-BE49-F238E27FC236}">
                <a16:creationId xmlns:a16="http://schemas.microsoft.com/office/drawing/2014/main" id="{DD6EA431-4223-489E-9894-D39491FBCB4E}"/>
              </a:ext>
            </a:extLst>
          </p:cNvPr>
          <p:cNvSpPr/>
          <p:nvPr/>
        </p:nvSpPr>
        <p:spPr>
          <a:xfrm>
            <a:off x="188884" y="740456"/>
            <a:ext cx="2834640" cy="56643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DE3A4A2-D8C6-404F-A787-D1F3FD006229}"/>
              </a:ext>
            </a:extLst>
          </p:cNvPr>
          <p:cNvSpPr/>
          <p:nvPr/>
        </p:nvSpPr>
        <p:spPr>
          <a:xfrm>
            <a:off x="3021454" y="735529"/>
            <a:ext cx="2743200" cy="56692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6701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E8E86-C644-4F60-A1D2-6B1D40F9BE24}"/>
              </a:ext>
            </a:extLst>
          </p:cNvPr>
          <p:cNvSpPr>
            <a:spLocks noGrp="1"/>
          </p:cNvSpPr>
          <p:nvPr>
            <p:ph type="title"/>
          </p:nvPr>
        </p:nvSpPr>
        <p:spPr/>
        <p:txBody>
          <a:bodyPr/>
          <a:lstStyle/>
          <a:p>
            <a:r>
              <a:rPr lang="en-US" dirty="0"/>
              <a:t>Go-NoGo tasks for both Adults and Kids</a:t>
            </a:r>
          </a:p>
        </p:txBody>
      </p:sp>
      <p:sp>
        <p:nvSpPr>
          <p:cNvPr id="4" name="Text Placeholder 3">
            <a:extLst>
              <a:ext uri="{FF2B5EF4-FFF2-40B4-BE49-F238E27FC236}">
                <a16:creationId xmlns:a16="http://schemas.microsoft.com/office/drawing/2014/main" id="{F6A4CBFD-170A-43DC-B997-76C9A81D856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459627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811720" y="740456"/>
            <a:ext cx="1000210" cy="307777"/>
          </a:xfrm>
          <a:prstGeom prst="rect">
            <a:avLst/>
          </a:prstGeom>
          <a:noFill/>
        </p:spPr>
        <p:txBody>
          <a:bodyPr wrap="none" rtlCol="0">
            <a:spAutoFit/>
          </a:bodyPr>
          <a:lstStyle/>
          <a:p>
            <a:r>
              <a:rPr lang="en-US" sz="1400" b="1" dirty="0"/>
              <a:t>B: Children</a:t>
            </a:r>
          </a:p>
        </p:txBody>
      </p:sp>
      <p:sp>
        <p:nvSpPr>
          <p:cNvPr id="18" name="TextBox 17"/>
          <p:cNvSpPr txBox="1"/>
          <p:nvPr/>
        </p:nvSpPr>
        <p:spPr>
          <a:xfrm>
            <a:off x="1274262" y="725478"/>
            <a:ext cx="864339" cy="307777"/>
          </a:xfrm>
          <a:prstGeom prst="rect">
            <a:avLst/>
          </a:prstGeom>
          <a:noFill/>
        </p:spPr>
        <p:txBody>
          <a:bodyPr wrap="none" rtlCol="0">
            <a:spAutoFit/>
          </a:bodyPr>
          <a:lstStyle/>
          <a:p>
            <a:r>
              <a:rPr lang="en-US" sz="1400" b="1" dirty="0"/>
              <a:t>A: Adults</a:t>
            </a:r>
          </a:p>
        </p:txBody>
      </p:sp>
      <p:sp>
        <p:nvSpPr>
          <p:cNvPr id="19" name="TextBox 18"/>
          <p:cNvSpPr txBox="1"/>
          <p:nvPr/>
        </p:nvSpPr>
        <p:spPr>
          <a:xfrm>
            <a:off x="91970" y="1362328"/>
            <a:ext cx="400110" cy="772006"/>
          </a:xfrm>
          <a:prstGeom prst="rect">
            <a:avLst/>
          </a:prstGeom>
          <a:noFill/>
        </p:spPr>
        <p:txBody>
          <a:bodyPr vert="vert270" wrap="none" rtlCol="0">
            <a:spAutoFit/>
          </a:bodyPr>
          <a:lstStyle/>
          <a:p>
            <a:r>
              <a:rPr lang="en-US" sz="1400" dirty="0"/>
              <a:t>Bi-lingual</a:t>
            </a:r>
          </a:p>
        </p:txBody>
      </p:sp>
      <p:sp>
        <p:nvSpPr>
          <p:cNvPr id="28" name="TextBox 27"/>
          <p:cNvSpPr txBox="1"/>
          <p:nvPr/>
        </p:nvSpPr>
        <p:spPr>
          <a:xfrm>
            <a:off x="91970" y="2914130"/>
            <a:ext cx="400110" cy="717056"/>
          </a:xfrm>
          <a:prstGeom prst="rect">
            <a:avLst/>
          </a:prstGeom>
          <a:noFill/>
        </p:spPr>
        <p:txBody>
          <a:bodyPr vert="vert270" wrap="none" rtlCol="0">
            <a:spAutoFit/>
          </a:bodyPr>
          <a:lstStyle/>
          <a:p>
            <a:r>
              <a:rPr lang="en-US" sz="1400" dirty="0"/>
              <a:t>Heritage</a:t>
            </a:r>
          </a:p>
        </p:txBody>
      </p:sp>
      <p:sp>
        <p:nvSpPr>
          <p:cNvPr id="29" name="TextBox 28"/>
          <p:cNvSpPr txBox="1"/>
          <p:nvPr/>
        </p:nvSpPr>
        <p:spPr>
          <a:xfrm>
            <a:off x="91970" y="4523364"/>
            <a:ext cx="400110" cy="1070165"/>
          </a:xfrm>
          <a:prstGeom prst="rect">
            <a:avLst/>
          </a:prstGeom>
          <a:noFill/>
        </p:spPr>
        <p:txBody>
          <a:bodyPr vert="vert270" wrap="none" rtlCol="0">
            <a:spAutoFit/>
          </a:bodyPr>
          <a:lstStyle/>
          <a:p>
            <a:r>
              <a:rPr lang="en-US" sz="1400" dirty="0"/>
              <a:t>Mono-lingual</a:t>
            </a:r>
          </a:p>
        </p:txBody>
      </p:sp>
      <p:sp>
        <p:nvSpPr>
          <p:cNvPr id="2" name="Title 1">
            <a:extLst>
              <a:ext uri="{FF2B5EF4-FFF2-40B4-BE49-F238E27FC236}">
                <a16:creationId xmlns:a16="http://schemas.microsoft.com/office/drawing/2014/main" id="{E9D6F52A-BF0E-4057-9BAF-10A633523C16}"/>
              </a:ext>
            </a:extLst>
          </p:cNvPr>
          <p:cNvSpPr>
            <a:spLocks noGrp="1"/>
          </p:cNvSpPr>
          <p:nvPr>
            <p:ph type="title"/>
          </p:nvPr>
        </p:nvSpPr>
        <p:spPr>
          <a:xfrm>
            <a:off x="401192" y="28683"/>
            <a:ext cx="5126355" cy="549380"/>
          </a:xfrm>
        </p:spPr>
        <p:txBody>
          <a:bodyPr>
            <a:normAutofit fontScale="90000"/>
          </a:bodyPr>
          <a:lstStyle/>
          <a:p>
            <a:r>
              <a:rPr lang="en-US" dirty="0"/>
              <a:t>Task activation brain areas at group level – (NG-Go) – </a:t>
            </a:r>
            <a:r>
              <a:rPr lang="en-US" dirty="0" err="1"/>
              <a:t>hbR</a:t>
            </a:r>
            <a:endParaRPr lang="en-US" dirty="0"/>
          </a:p>
        </p:txBody>
      </p:sp>
      <p:sp>
        <p:nvSpPr>
          <p:cNvPr id="16" name="TextBox 15">
            <a:extLst>
              <a:ext uri="{FF2B5EF4-FFF2-40B4-BE49-F238E27FC236}">
                <a16:creationId xmlns:a16="http://schemas.microsoft.com/office/drawing/2014/main" id="{2A909A60-52C4-4719-92FF-88A91014EA34}"/>
              </a:ext>
            </a:extLst>
          </p:cNvPr>
          <p:cNvSpPr txBox="1"/>
          <p:nvPr/>
        </p:nvSpPr>
        <p:spPr>
          <a:xfrm>
            <a:off x="133167" y="995675"/>
            <a:ext cx="317716" cy="338554"/>
          </a:xfrm>
          <a:prstGeom prst="rect">
            <a:avLst/>
          </a:prstGeom>
          <a:noFill/>
        </p:spPr>
        <p:txBody>
          <a:bodyPr wrap="square" rtlCol="0">
            <a:spAutoFit/>
          </a:bodyPr>
          <a:lstStyle/>
          <a:p>
            <a:r>
              <a:rPr lang="en-US" sz="1600" b="1" dirty="0"/>
              <a:t>C</a:t>
            </a:r>
          </a:p>
        </p:txBody>
      </p:sp>
      <p:sp>
        <p:nvSpPr>
          <p:cNvPr id="20" name="TextBox 19">
            <a:extLst>
              <a:ext uri="{FF2B5EF4-FFF2-40B4-BE49-F238E27FC236}">
                <a16:creationId xmlns:a16="http://schemas.microsoft.com/office/drawing/2014/main" id="{0DE8B9E7-9459-4524-B7E4-EBDBDD50D875}"/>
              </a:ext>
            </a:extLst>
          </p:cNvPr>
          <p:cNvSpPr txBox="1"/>
          <p:nvPr/>
        </p:nvSpPr>
        <p:spPr>
          <a:xfrm>
            <a:off x="133167" y="2519767"/>
            <a:ext cx="317716" cy="338554"/>
          </a:xfrm>
          <a:prstGeom prst="rect">
            <a:avLst/>
          </a:prstGeom>
          <a:noFill/>
        </p:spPr>
        <p:txBody>
          <a:bodyPr wrap="square" rtlCol="0">
            <a:spAutoFit/>
          </a:bodyPr>
          <a:lstStyle/>
          <a:p>
            <a:r>
              <a:rPr lang="en-US" sz="1600" b="1" dirty="0"/>
              <a:t>D</a:t>
            </a:r>
          </a:p>
        </p:txBody>
      </p:sp>
      <p:sp>
        <p:nvSpPr>
          <p:cNvPr id="21" name="TextBox 20">
            <a:extLst>
              <a:ext uri="{FF2B5EF4-FFF2-40B4-BE49-F238E27FC236}">
                <a16:creationId xmlns:a16="http://schemas.microsoft.com/office/drawing/2014/main" id="{FE8D6C2F-DEA9-43C0-8072-DF37DD006594}"/>
              </a:ext>
            </a:extLst>
          </p:cNvPr>
          <p:cNvSpPr txBox="1"/>
          <p:nvPr/>
        </p:nvSpPr>
        <p:spPr>
          <a:xfrm>
            <a:off x="133167" y="4120059"/>
            <a:ext cx="317716" cy="338554"/>
          </a:xfrm>
          <a:prstGeom prst="rect">
            <a:avLst/>
          </a:prstGeom>
          <a:noFill/>
        </p:spPr>
        <p:txBody>
          <a:bodyPr wrap="square" rtlCol="0">
            <a:spAutoFit/>
          </a:bodyPr>
          <a:lstStyle/>
          <a:p>
            <a:r>
              <a:rPr lang="en-US" sz="1600" b="1" dirty="0"/>
              <a:t>E</a:t>
            </a:r>
          </a:p>
        </p:txBody>
      </p:sp>
      <p:sp>
        <p:nvSpPr>
          <p:cNvPr id="8" name="Rectangle 7">
            <a:extLst>
              <a:ext uri="{FF2B5EF4-FFF2-40B4-BE49-F238E27FC236}">
                <a16:creationId xmlns:a16="http://schemas.microsoft.com/office/drawing/2014/main" id="{DD6EA431-4223-489E-9894-D39491FBCB4E}"/>
              </a:ext>
            </a:extLst>
          </p:cNvPr>
          <p:cNvSpPr/>
          <p:nvPr/>
        </p:nvSpPr>
        <p:spPr>
          <a:xfrm>
            <a:off x="188884" y="740456"/>
            <a:ext cx="2834640" cy="56643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DE3A4A2-D8C6-404F-A787-D1F3FD006229}"/>
              </a:ext>
            </a:extLst>
          </p:cNvPr>
          <p:cNvSpPr/>
          <p:nvPr/>
        </p:nvSpPr>
        <p:spPr>
          <a:xfrm>
            <a:off x="3021454" y="735529"/>
            <a:ext cx="2743200" cy="56692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5CD092E1-BAB7-446E-8779-0B64D70ABB85}"/>
              </a:ext>
            </a:extLst>
          </p:cNvPr>
          <p:cNvPicPr>
            <a:picLocks noChangeAspect="1"/>
          </p:cNvPicPr>
          <p:nvPr/>
        </p:nvPicPr>
        <p:blipFill rotWithShape="1">
          <a:blip r:embed="rId2"/>
          <a:srcRect l="13339" t="6857" r="25345" b="50286"/>
          <a:stretch/>
        </p:blipFill>
        <p:spPr>
          <a:xfrm>
            <a:off x="387913" y="962928"/>
            <a:ext cx="2615184" cy="1371600"/>
          </a:xfrm>
          <a:prstGeom prst="rect">
            <a:avLst/>
          </a:prstGeom>
        </p:spPr>
      </p:pic>
      <p:pic>
        <p:nvPicPr>
          <p:cNvPr id="24" name="Picture 23">
            <a:extLst>
              <a:ext uri="{FF2B5EF4-FFF2-40B4-BE49-F238E27FC236}">
                <a16:creationId xmlns:a16="http://schemas.microsoft.com/office/drawing/2014/main" id="{FBB5EB38-A2A9-4DD4-AF87-64C2AE55B542}"/>
              </a:ext>
            </a:extLst>
          </p:cNvPr>
          <p:cNvPicPr>
            <a:picLocks noChangeAspect="1"/>
          </p:cNvPicPr>
          <p:nvPr/>
        </p:nvPicPr>
        <p:blipFill rotWithShape="1">
          <a:blip r:embed="rId3"/>
          <a:srcRect l="13339" t="6857" r="25345" b="50286"/>
          <a:stretch/>
        </p:blipFill>
        <p:spPr>
          <a:xfrm>
            <a:off x="387913" y="2602360"/>
            <a:ext cx="2615184" cy="1371600"/>
          </a:xfrm>
          <a:prstGeom prst="rect">
            <a:avLst/>
          </a:prstGeom>
        </p:spPr>
      </p:pic>
      <p:pic>
        <p:nvPicPr>
          <p:cNvPr id="25" name="Picture 24">
            <a:extLst>
              <a:ext uri="{FF2B5EF4-FFF2-40B4-BE49-F238E27FC236}">
                <a16:creationId xmlns:a16="http://schemas.microsoft.com/office/drawing/2014/main" id="{0A728F73-D7C5-46FF-A489-3A16D97729BD}"/>
              </a:ext>
            </a:extLst>
          </p:cNvPr>
          <p:cNvPicPr>
            <a:picLocks noChangeAspect="1"/>
          </p:cNvPicPr>
          <p:nvPr/>
        </p:nvPicPr>
        <p:blipFill rotWithShape="1">
          <a:blip r:embed="rId4"/>
          <a:srcRect l="13339" t="6857" r="25345" b="50286"/>
          <a:stretch/>
        </p:blipFill>
        <p:spPr>
          <a:xfrm>
            <a:off x="387913" y="4241792"/>
            <a:ext cx="2615184" cy="1371600"/>
          </a:xfrm>
          <a:prstGeom prst="rect">
            <a:avLst/>
          </a:prstGeom>
        </p:spPr>
      </p:pic>
      <p:pic>
        <p:nvPicPr>
          <p:cNvPr id="27" name="Picture 26">
            <a:extLst>
              <a:ext uri="{FF2B5EF4-FFF2-40B4-BE49-F238E27FC236}">
                <a16:creationId xmlns:a16="http://schemas.microsoft.com/office/drawing/2014/main" id="{24DF246E-5ABD-478D-9E7C-FDC9C208F686}"/>
              </a:ext>
            </a:extLst>
          </p:cNvPr>
          <p:cNvPicPr>
            <a:picLocks noChangeAspect="1"/>
          </p:cNvPicPr>
          <p:nvPr/>
        </p:nvPicPr>
        <p:blipFill rotWithShape="1">
          <a:blip r:embed="rId5"/>
          <a:srcRect l="13339" t="6857" r="25345" b="50286"/>
          <a:stretch/>
        </p:blipFill>
        <p:spPr>
          <a:xfrm>
            <a:off x="3129708" y="4234775"/>
            <a:ext cx="2615184" cy="1371600"/>
          </a:xfrm>
          <a:prstGeom prst="rect">
            <a:avLst/>
          </a:prstGeom>
        </p:spPr>
      </p:pic>
      <p:pic>
        <p:nvPicPr>
          <p:cNvPr id="30" name="Picture 29">
            <a:extLst>
              <a:ext uri="{FF2B5EF4-FFF2-40B4-BE49-F238E27FC236}">
                <a16:creationId xmlns:a16="http://schemas.microsoft.com/office/drawing/2014/main" id="{B061EBB5-D4CE-4842-BDF3-259BA04A73EB}"/>
              </a:ext>
            </a:extLst>
          </p:cNvPr>
          <p:cNvPicPr>
            <a:picLocks noChangeAspect="1"/>
          </p:cNvPicPr>
          <p:nvPr/>
        </p:nvPicPr>
        <p:blipFill rotWithShape="1">
          <a:blip r:embed="rId6"/>
          <a:srcRect l="13339" t="6857" r="25345" b="50286"/>
          <a:stretch/>
        </p:blipFill>
        <p:spPr>
          <a:xfrm>
            <a:off x="3129708" y="960623"/>
            <a:ext cx="2615184" cy="1371600"/>
          </a:xfrm>
          <a:prstGeom prst="rect">
            <a:avLst/>
          </a:prstGeom>
        </p:spPr>
      </p:pic>
      <p:pic>
        <p:nvPicPr>
          <p:cNvPr id="31" name="Picture 30">
            <a:extLst>
              <a:ext uri="{FF2B5EF4-FFF2-40B4-BE49-F238E27FC236}">
                <a16:creationId xmlns:a16="http://schemas.microsoft.com/office/drawing/2014/main" id="{E57613A6-7A41-465F-AEFA-5F772A3B33E8}"/>
              </a:ext>
            </a:extLst>
          </p:cNvPr>
          <p:cNvPicPr>
            <a:picLocks noChangeAspect="1"/>
          </p:cNvPicPr>
          <p:nvPr/>
        </p:nvPicPr>
        <p:blipFill rotWithShape="1">
          <a:blip r:embed="rId7"/>
          <a:srcRect l="66780" r="18746"/>
          <a:stretch/>
        </p:blipFill>
        <p:spPr>
          <a:xfrm rot="5400000">
            <a:off x="4094670" y="4492343"/>
            <a:ext cx="596766" cy="3093721"/>
          </a:xfrm>
          <a:prstGeom prst="rect">
            <a:avLst/>
          </a:prstGeom>
        </p:spPr>
      </p:pic>
      <p:pic>
        <p:nvPicPr>
          <p:cNvPr id="32" name="Picture 31"/>
          <p:cNvPicPr>
            <a:picLocks noChangeAspect="1"/>
          </p:cNvPicPr>
          <p:nvPr/>
        </p:nvPicPr>
        <p:blipFill rotWithShape="1">
          <a:blip r:embed="rId8"/>
          <a:srcRect l="66295" r="18934"/>
          <a:stretch/>
        </p:blipFill>
        <p:spPr>
          <a:xfrm rot="5400000">
            <a:off x="1366978" y="4649203"/>
            <a:ext cx="577514" cy="2933701"/>
          </a:xfrm>
          <a:prstGeom prst="rect">
            <a:avLst/>
          </a:prstGeom>
        </p:spPr>
      </p:pic>
      <p:sp>
        <p:nvSpPr>
          <p:cNvPr id="26" name="TextBox 25">
            <a:extLst>
              <a:ext uri="{FF2B5EF4-FFF2-40B4-BE49-F238E27FC236}">
                <a16:creationId xmlns:a16="http://schemas.microsoft.com/office/drawing/2014/main" id="{3D0EF024-AFD9-464B-841F-DB3099FE5269}"/>
              </a:ext>
            </a:extLst>
          </p:cNvPr>
          <p:cNvSpPr txBox="1"/>
          <p:nvPr/>
        </p:nvSpPr>
        <p:spPr>
          <a:xfrm>
            <a:off x="188884" y="6446591"/>
            <a:ext cx="5565832" cy="461665"/>
          </a:xfrm>
          <a:prstGeom prst="rect">
            <a:avLst/>
          </a:prstGeom>
          <a:noFill/>
        </p:spPr>
        <p:txBody>
          <a:bodyPr wrap="square" rtlCol="0">
            <a:spAutoFit/>
          </a:bodyPr>
          <a:lstStyle/>
          <a:p>
            <a:r>
              <a:rPr lang="en-US" sz="1200" i="1" u="sng" dirty="0"/>
              <a:t>Only the channels that showed statistically significant change in activation patterns are shown</a:t>
            </a:r>
            <a:r>
              <a:rPr lang="en-US" sz="1200" dirty="0"/>
              <a:t>. </a:t>
            </a:r>
          </a:p>
        </p:txBody>
      </p:sp>
    </p:spTree>
    <p:extLst>
      <p:ext uri="{BB962C8B-B14F-4D97-AF65-F5344CB8AC3E}">
        <p14:creationId xmlns:p14="http://schemas.microsoft.com/office/powerpoint/2010/main" val="37724298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51697" y="468841"/>
            <a:ext cx="5966064" cy="2021840"/>
          </a:xfrm>
          <a:prstGeom prst="rect">
            <a:avLst/>
          </a:prstGeom>
        </p:spPr>
      </p:pic>
      <p:pic>
        <p:nvPicPr>
          <p:cNvPr id="4" name="Picture 3"/>
          <p:cNvPicPr>
            <a:picLocks noChangeAspect="1"/>
          </p:cNvPicPr>
          <p:nvPr/>
        </p:nvPicPr>
        <p:blipFill>
          <a:blip r:embed="rId3"/>
          <a:stretch>
            <a:fillRect/>
          </a:stretch>
        </p:blipFill>
        <p:spPr>
          <a:xfrm>
            <a:off x="-151697" y="2636653"/>
            <a:ext cx="5966064" cy="2021840"/>
          </a:xfrm>
          <a:prstGeom prst="rect">
            <a:avLst/>
          </a:prstGeom>
        </p:spPr>
      </p:pic>
      <p:sp>
        <p:nvSpPr>
          <p:cNvPr id="2" name="TextBox 1">
            <a:extLst>
              <a:ext uri="{FF2B5EF4-FFF2-40B4-BE49-F238E27FC236}">
                <a16:creationId xmlns:a16="http://schemas.microsoft.com/office/drawing/2014/main" id="{AE676E2B-4F27-4ABD-B622-FED9CAC24042}"/>
              </a:ext>
            </a:extLst>
          </p:cNvPr>
          <p:cNvSpPr txBox="1"/>
          <p:nvPr/>
        </p:nvSpPr>
        <p:spPr>
          <a:xfrm>
            <a:off x="281763" y="4912242"/>
            <a:ext cx="5380074" cy="923330"/>
          </a:xfrm>
          <a:prstGeom prst="rect">
            <a:avLst/>
          </a:prstGeom>
          <a:noFill/>
        </p:spPr>
        <p:txBody>
          <a:bodyPr wrap="square" rtlCol="0">
            <a:spAutoFit/>
          </a:bodyPr>
          <a:lstStyle/>
          <a:p>
            <a:r>
              <a:rPr lang="en-US" dirty="0"/>
              <a:t>22 channel data view mapped to Brodmann areas. Red increased concentration levels; Blue reduced concentration levels</a:t>
            </a:r>
          </a:p>
        </p:txBody>
      </p:sp>
    </p:spTree>
    <p:extLst>
      <p:ext uri="{BB962C8B-B14F-4D97-AF65-F5344CB8AC3E}">
        <p14:creationId xmlns:p14="http://schemas.microsoft.com/office/powerpoint/2010/main" val="7845397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2538" y="1173614"/>
            <a:ext cx="5966064" cy="2021840"/>
          </a:xfrm>
          <a:prstGeom prst="rect">
            <a:avLst/>
          </a:prstGeom>
        </p:spPr>
      </p:pic>
      <p:pic>
        <p:nvPicPr>
          <p:cNvPr id="6" name="Picture 5"/>
          <p:cNvPicPr>
            <a:picLocks noChangeAspect="1"/>
          </p:cNvPicPr>
          <p:nvPr/>
        </p:nvPicPr>
        <p:blipFill>
          <a:blip r:embed="rId3"/>
          <a:stretch>
            <a:fillRect/>
          </a:stretch>
        </p:blipFill>
        <p:spPr>
          <a:xfrm>
            <a:off x="-202538" y="3737244"/>
            <a:ext cx="5966064" cy="2021840"/>
          </a:xfrm>
          <a:prstGeom prst="rect">
            <a:avLst/>
          </a:prstGeom>
        </p:spPr>
      </p:pic>
      <p:sp>
        <p:nvSpPr>
          <p:cNvPr id="5" name="TextBox 4">
            <a:extLst>
              <a:ext uri="{FF2B5EF4-FFF2-40B4-BE49-F238E27FC236}">
                <a16:creationId xmlns:a16="http://schemas.microsoft.com/office/drawing/2014/main" id="{37DC9993-7FDB-4FB3-A358-1E307414577F}"/>
              </a:ext>
            </a:extLst>
          </p:cNvPr>
          <p:cNvSpPr txBox="1"/>
          <p:nvPr/>
        </p:nvSpPr>
        <p:spPr>
          <a:xfrm>
            <a:off x="383452" y="5932967"/>
            <a:ext cx="5380074" cy="1200329"/>
          </a:xfrm>
          <a:prstGeom prst="rect">
            <a:avLst/>
          </a:prstGeom>
          <a:noFill/>
        </p:spPr>
        <p:txBody>
          <a:bodyPr wrap="square" rtlCol="0">
            <a:spAutoFit/>
          </a:bodyPr>
          <a:lstStyle/>
          <a:p>
            <a:r>
              <a:rPr lang="en-US" dirty="0"/>
              <a:t>22 channel data view mapped to Brodmann areas. Showing only channels that are increased concentration levels. </a:t>
            </a:r>
          </a:p>
          <a:p>
            <a:r>
              <a:rPr lang="en-US" dirty="0"/>
              <a:t>Ignore (p&lt;1) in the figure</a:t>
            </a:r>
          </a:p>
        </p:txBody>
      </p:sp>
    </p:spTree>
    <p:extLst>
      <p:ext uri="{BB962C8B-B14F-4D97-AF65-F5344CB8AC3E}">
        <p14:creationId xmlns:p14="http://schemas.microsoft.com/office/powerpoint/2010/main" val="29678251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6818" y="1029233"/>
            <a:ext cx="5966064" cy="2021840"/>
          </a:xfrm>
          <a:prstGeom prst="rect">
            <a:avLst/>
          </a:prstGeom>
        </p:spPr>
      </p:pic>
      <p:pic>
        <p:nvPicPr>
          <p:cNvPr id="5" name="Picture 4"/>
          <p:cNvPicPr>
            <a:picLocks noChangeAspect="1"/>
          </p:cNvPicPr>
          <p:nvPr/>
        </p:nvPicPr>
        <p:blipFill>
          <a:blip r:embed="rId3"/>
          <a:stretch>
            <a:fillRect/>
          </a:stretch>
        </p:blipFill>
        <p:spPr>
          <a:xfrm>
            <a:off x="-156818" y="3231128"/>
            <a:ext cx="5966064" cy="2413000"/>
          </a:xfrm>
          <a:prstGeom prst="rect">
            <a:avLst/>
          </a:prstGeom>
        </p:spPr>
      </p:pic>
      <p:sp>
        <p:nvSpPr>
          <p:cNvPr id="4" name="TextBox 3">
            <a:extLst>
              <a:ext uri="{FF2B5EF4-FFF2-40B4-BE49-F238E27FC236}">
                <a16:creationId xmlns:a16="http://schemas.microsoft.com/office/drawing/2014/main" id="{4264B353-27E6-4A90-9222-3CD0D56801F7}"/>
              </a:ext>
            </a:extLst>
          </p:cNvPr>
          <p:cNvSpPr txBox="1"/>
          <p:nvPr/>
        </p:nvSpPr>
        <p:spPr>
          <a:xfrm>
            <a:off x="383452" y="5932967"/>
            <a:ext cx="5380074" cy="1477328"/>
          </a:xfrm>
          <a:prstGeom prst="rect">
            <a:avLst/>
          </a:prstGeom>
          <a:noFill/>
        </p:spPr>
        <p:txBody>
          <a:bodyPr wrap="square" rtlCol="0">
            <a:spAutoFit/>
          </a:bodyPr>
          <a:lstStyle/>
          <a:p>
            <a:r>
              <a:rPr lang="en-US" dirty="0"/>
              <a:t>22 channel data view mapped to Brodmann areas. Showing only channels that are decreased concentration levels. </a:t>
            </a:r>
          </a:p>
          <a:p>
            <a:endParaRPr lang="en-US" dirty="0"/>
          </a:p>
          <a:p>
            <a:r>
              <a:rPr lang="en-US" dirty="0"/>
              <a:t>Ignore (p&lt;-1) in the figure</a:t>
            </a:r>
          </a:p>
        </p:txBody>
      </p:sp>
    </p:spTree>
    <p:extLst>
      <p:ext uri="{BB962C8B-B14F-4D97-AF65-F5344CB8AC3E}">
        <p14:creationId xmlns:p14="http://schemas.microsoft.com/office/powerpoint/2010/main" val="31232691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76595" y="178803"/>
            <a:ext cx="5966064" cy="2021840"/>
          </a:xfrm>
          <a:prstGeom prst="rect">
            <a:avLst/>
          </a:prstGeom>
        </p:spPr>
      </p:pic>
      <p:pic>
        <p:nvPicPr>
          <p:cNvPr id="2" name="Picture 1"/>
          <p:cNvPicPr>
            <a:picLocks noChangeAspect="1"/>
          </p:cNvPicPr>
          <p:nvPr/>
        </p:nvPicPr>
        <p:blipFill>
          <a:blip r:embed="rId3"/>
          <a:stretch>
            <a:fillRect/>
          </a:stretch>
        </p:blipFill>
        <p:spPr>
          <a:xfrm>
            <a:off x="76595" y="2675153"/>
            <a:ext cx="5966064" cy="2021840"/>
          </a:xfrm>
          <a:prstGeom prst="rect">
            <a:avLst/>
          </a:prstGeom>
        </p:spPr>
      </p:pic>
      <p:sp>
        <p:nvSpPr>
          <p:cNvPr id="4" name="TextBox 3">
            <a:extLst>
              <a:ext uri="{FF2B5EF4-FFF2-40B4-BE49-F238E27FC236}">
                <a16:creationId xmlns:a16="http://schemas.microsoft.com/office/drawing/2014/main" id="{29D9DD39-B8A7-4F07-BE1A-824426F829A5}"/>
              </a:ext>
            </a:extLst>
          </p:cNvPr>
          <p:cNvSpPr txBox="1"/>
          <p:nvPr/>
        </p:nvSpPr>
        <p:spPr>
          <a:xfrm>
            <a:off x="281763" y="4912242"/>
            <a:ext cx="5380074" cy="923330"/>
          </a:xfrm>
          <a:prstGeom prst="rect">
            <a:avLst/>
          </a:prstGeom>
          <a:noFill/>
        </p:spPr>
        <p:txBody>
          <a:bodyPr wrap="square" rtlCol="0">
            <a:spAutoFit/>
          </a:bodyPr>
          <a:lstStyle/>
          <a:p>
            <a:r>
              <a:rPr lang="en-US" dirty="0"/>
              <a:t>22 channel data view mapped to Brodmann areas. Red increased concentration levels; Blue reduced concentration levels</a:t>
            </a:r>
          </a:p>
        </p:txBody>
      </p:sp>
    </p:spTree>
    <p:extLst>
      <p:ext uri="{BB962C8B-B14F-4D97-AF65-F5344CB8AC3E}">
        <p14:creationId xmlns:p14="http://schemas.microsoft.com/office/powerpoint/2010/main" val="17144426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72848" y="1853799"/>
            <a:ext cx="5966064" cy="2021840"/>
          </a:xfrm>
          <a:prstGeom prst="rect">
            <a:avLst/>
          </a:prstGeom>
        </p:spPr>
      </p:pic>
      <p:pic>
        <p:nvPicPr>
          <p:cNvPr id="2" name="Picture 1"/>
          <p:cNvPicPr>
            <a:picLocks noChangeAspect="1"/>
          </p:cNvPicPr>
          <p:nvPr/>
        </p:nvPicPr>
        <p:blipFill>
          <a:blip r:embed="rId3"/>
          <a:stretch>
            <a:fillRect/>
          </a:stretch>
        </p:blipFill>
        <p:spPr>
          <a:xfrm>
            <a:off x="172848" y="4149725"/>
            <a:ext cx="5966064" cy="2021840"/>
          </a:xfrm>
          <a:prstGeom prst="rect">
            <a:avLst/>
          </a:prstGeom>
        </p:spPr>
      </p:pic>
      <p:sp>
        <p:nvSpPr>
          <p:cNvPr id="4" name="TextBox 3">
            <a:extLst>
              <a:ext uri="{FF2B5EF4-FFF2-40B4-BE49-F238E27FC236}">
                <a16:creationId xmlns:a16="http://schemas.microsoft.com/office/drawing/2014/main" id="{4C3D20EE-C470-45E8-9C89-2C47F30403B3}"/>
              </a:ext>
            </a:extLst>
          </p:cNvPr>
          <p:cNvSpPr txBox="1"/>
          <p:nvPr/>
        </p:nvSpPr>
        <p:spPr>
          <a:xfrm>
            <a:off x="465843" y="6375801"/>
            <a:ext cx="5380074" cy="1200329"/>
          </a:xfrm>
          <a:prstGeom prst="rect">
            <a:avLst/>
          </a:prstGeom>
          <a:noFill/>
        </p:spPr>
        <p:txBody>
          <a:bodyPr wrap="square" rtlCol="0">
            <a:spAutoFit/>
          </a:bodyPr>
          <a:lstStyle/>
          <a:p>
            <a:r>
              <a:rPr lang="en-US" dirty="0"/>
              <a:t>22 channel data view mapped to Brodmann areas. Showing only channels that are increased concentration levels. </a:t>
            </a:r>
          </a:p>
          <a:p>
            <a:r>
              <a:rPr lang="en-US" dirty="0"/>
              <a:t>Ignore (p&lt;1) in the figure</a:t>
            </a:r>
          </a:p>
        </p:txBody>
      </p:sp>
    </p:spTree>
    <p:extLst>
      <p:ext uri="{BB962C8B-B14F-4D97-AF65-F5344CB8AC3E}">
        <p14:creationId xmlns:p14="http://schemas.microsoft.com/office/powerpoint/2010/main" val="12553066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76595" y="1216998"/>
            <a:ext cx="5966064" cy="2021840"/>
          </a:xfrm>
          <a:prstGeom prst="rect">
            <a:avLst/>
          </a:prstGeom>
        </p:spPr>
      </p:pic>
      <p:pic>
        <p:nvPicPr>
          <p:cNvPr id="9" name="Picture 8"/>
          <p:cNvPicPr>
            <a:picLocks noChangeAspect="1"/>
          </p:cNvPicPr>
          <p:nvPr/>
        </p:nvPicPr>
        <p:blipFill>
          <a:blip r:embed="rId3"/>
          <a:stretch>
            <a:fillRect/>
          </a:stretch>
        </p:blipFill>
        <p:spPr>
          <a:xfrm>
            <a:off x="76595" y="3335091"/>
            <a:ext cx="5966064" cy="2413000"/>
          </a:xfrm>
          <a:prstGeom prst="rect">
            <a:avLst/>
          </a:prstGeom>
        </p:spPr>
      </p:pic>
      <p:sp>
        <p:nvSpPr>
          <p:cNvPr id="4" name="TextBox 3">
            <a:extLst>
              <a:ext uri="{FF2B5EF4-FFF2-40B4-BE49-F238E27FC236}">
                <a16:creationId xmlns:a16="http://schemas.microsoft.com/office/drawing/2014/main" id="{8A9B6B45-5A9C-4C6B-817B-A6DDD9E8FF49}"/>
              </a:ext>
            </a:extLst>
          </p:cNvPr>
          <p:cNvSpPr txBox="1"/>
          <p:nvPr/>
        </p:nvSpPr>
        <p:spPr>
          <a:xfrm>
            <a:off x="383452" y="5932967"/>
            <a:ext cx="5380074" cy="1477328"/>
          </a:xfrm>
          <a:prstGeom prst="rect">
            <a:avLst/>
          </a:prstGeom>
          <a:noFill/>
        </p:spPr>
        <p:txBody>
          <a:bodyPr wrap="square" rtlCol="0">
            <a:spAutoFit/>
          </a:bodyPr>
          <a:lstStyle/>
          <a:p>
            <a:r>
              <a:rPr lang="en-US" dirty="0"/>
              <a:t>22 channel data view mapped to Brodmann areas. Showing only channels that are decreased concentration levels. </a:t>
            </a:r>
          </a:p>
          <a:p>
            <a:endParaRPr lang="en-US" dirty="0"/>
          </a:p>
          <a:p>
            <a:r>
              <a:rPr lang="en-US" dirty="0"/>
              <a:t>Ignore (p&lt;-1) in the figure</a:t>
            </a:r>
          </a:p>
        </p:txBody>
      </p:sp>
    </p:spTree>
    <p:extLst>
      <p:ext uri="{BB962C8B-B14F-4D97-AF65-F5344CB8AC3E}">
        <p14:creationId xmlns:p14="http://schemas.microsoft.com/office/powerpoint/2010/main" val="23837437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05659-9A43-4405-9003-3A442332EF44}"/>
              </a:ext>
            </a:extLst>
          </p:cNvPr>
          <p:cNvSpPr>
            <a:spLocks noGrp="1"/>
          </p:cNvSpPr>
          <p:nvPr>
            <p:ph type="title"/>
          </p:nvPr>
        </p:nvSpPr>
        <p:spPr/>
        <p:txBody>
          <a:bodyPr/>
          <a:lstStyle/>
          <a:p>
            <a:r>
              <a:rPr lang="en-US" dirty="0"/>
              <a:t>Brodmann Areas –</a:t>
            </a:r>
            <a:r>
              <a:rPr lang="en-US" dirty="0" err="1"/>
              <a:t>fNirs</a:t>
            </a:r>
            <a:r>
              <a:rPr lang="en-US" dirty="0"/>
              <a:t> mapping</a:t>
            </a:r>
          </a:p>
        </p:txBody>
      </p:sp>
      <p:graphicFrame>
        <p:nvGraphicFramePr>
          <p:cNvPr id="3" name="Table 2">
            <a:extLst>
              <a:ext uri="{FF2B5EF4-FFF2-40B4-BE49-F238E27FC236}">
                <a16:creationId xmlns:a16="http://schemas.microsoft.com/office/drawing/2014/main" id="{65B7C376-F8A1-41D1-A708-1D363D2977E2}"/>
              </a:ext>
            </a:extLst>
          </p:cNvPr>
          <p:cNvGraphicFramePr>
            <a:graphicFrameLocks noGrp="1"/>
          </p:cNvGraphicFramePr>
          <p:nvPr>
            <p:extLst>
              <p:ext uri="{D42A27DB-BD31-4B8C-83A1-F6EECF244321}">
                <p14:modId xmlns:p14="http://schemas.microsoft.com/office/powerpoint/2010/main" val="767915277"/>
              </p:ext>
            </p:extLst>
          </p:nvPr>
        </p:nvGraphicFramePr>
        <p:xfrm>
          <a:off x="505777" y="1817753"/>
          <a:ext cx="5029200" cy="4927564"/>
        </p:xfrm>
        <a:graphic>
          <a:graphicData uri="http://schemas.openxmlformats.org/drawingml/2006/table">
            <a:tbl>
              <a:tblPr>
                <a:tableStyleId>{2D5ABB26-0587-4C30-8999-92F81FD0307C}</a:tableStyleId>
              </a:tblPr>
              <a:tblGrid>
                <a:gridCol w="1073898">
                  <a:extLst>
                    <a:ext uri="{9D8B030D-6E8A-4147-A177-3AD203B41FA5}">
                      <a16:colId xmlns:a16="http://schemas.microsoft.com/office/drawing/2014/main" val="4097542530"/>
                    </a:ext>
                  </a:extLst>
                </a:gridCol>
                <a:gridCol w="805482">
                  <a:extLst>
                    <a:ext uri="{9D8B030D-6E8A-4147-A177-3AD203B41FA5}">
                      <a16:colId xmlns:a16="http://schemas.microsoft.com/office/drawing/2014/main" val="1924540127"/>
                    </a:ext>
                  </a:extLst>
                </a:gridCol>
                <a:gridCol w="859734">
                  <a:extLst>
                    <a:ext uri="{9D8B030D-6E8A-4147-A177-3AD203B41FA5}">
                      <a16:colId xmlns:a16="http://schemas.microsoft.com/office/drawing/2014/main" val="3300524910"/>
                    </a:ext>
                  </a:extLst>
                </a:gridCol>
                <a:gridCol w="2290086">
                  <a:extLst>
                    <a:ext uri="{9D8B030D-6E8A-4147-A177-3AD203B41FA5}">
                      <a16:colId xmlns:a16="http://schemas.microsoft.com/office/drawing/2014/main" val="653912428"/>
                    </a:ext>
                  </a:extLst>
                </a:gridCol>
              </a:tblGrid>
              <a:tr h="513535">
                <a:tc>
                  <a:txBody>
                    <a:bodyPr/>
                    <a:lstStyle/>
                    <a:p>
                      <a:pPr algn="l" fontAlgn="ctr"/>
                      <a:r>
                        <a:rPr lang="en-US" sz="1600" b="0" i="0" u="none" strike="noStrike" dirty="0">
                          <a:effectLst/>
                          <a:latin typeface="Calibri" panose="020F0502020204030204" pitchFamily="34" charset="0"/>
                          <a:cs typeface="Calibri" panose="020F0502020204030204" pitchFamily="34" charset="0"/>
                        </a:rPr>
                        <a:t>EEG Electrode</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600" b="0" i="0" u="none" strike="noStrike" dirty="0">
                          <a:effectLst/>
                          <a:latin typeface="Calibri" panose="020F0502020204030204" pitchFamily="34" charset="0"/>
                          <a:cs typeface="Calibri" panose="020F0502020204030204" pitchFamily="34" charset="0"/>
                        </a:rPr>
                        <a:t>fNIRS Channel</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600" b="0" i="0" u="none" strike="noStrike" dirty="0">
                          <a:effectLst/>
                          <a:latin typeface="Calibri" panose="020F0502020204030204" pitchFamily="34" charset="0"/>
                          <a:cs typeface="Calibri" panose="020F0502020204030204" pitchFamily="34" charset="0"/>
                        </a:rPr>
                        <a:t>Brodmann Area</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600" b="0" i="0" u="none" strike="noStrike" dirty="0">
                          <a:effectLst/>
                          <a:latin typeface="Calibri" panose="020F0502020204030204" pitchFamily="34" charset="0"/>
                          <a:cs typeface="Calibri" panose="020F0502020204030204" pitchFamily="34" charset="0"/>
                        </a:rPr>
                        <a:t>Area Involved In</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4372711"/>
                  </a:ext>
                </a:extLst>
              </a:tr>
              <a:tr h="261688">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FP1, AFp1, FPz</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4, 7, 12</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10L</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fontAlgn="ctr"/>
                      <a:r>
                        <a:rPr lang="en-US" sz="1600" u="none" strike="noStrike" dirty="0">
                          <a:effectLst/>
                          <a:latin typeface="Calibri" panose="020F0502020204030204" pitchFamily="34" charset="0"/>
                          <a:cs typeface="Calibri" panose="020F0502020204030204" pitchFamily="34" charset="0"/>
                        </a:rPr>
                        <a:t>Executive function</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2296306452"/>
                  </a:ext>
                </a:extLst>
              </a:tr>
              <a:tr h="513535">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600" u="none" strike="noStrike" dirty="0">
                          <a:effectLst/>
                          <a:latin typeface="Calibri" panose="020F0502020204030204" pitchFamily="34" charset="0"/>
                          <a:cs typeface="Calibri" panose="020F0502020204030204" pitchFamily="34" charset="0"/>
                        </a:rPr>
                        <a:t>Memory encoding and retrieval</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648159516"/>
                  </a:ext>
                </a:extLst>
              </a:tr>
              <a:tr h="1017240">
                <a:tc>
                  <a:txBody>
                    <a:bodyPr/>
                    <a:lstStyle/>
                    <a:p>
                      <a:pPr algn="ctr" fontAlgn="ctr"/>
                      <a:r>
                        <a:rPr lang="en-US" sz="1600" u="none" strike="noStrike" dirty="0">
                          <a:effectLst/>
                          <a:latin typeface="Calibri" panose="020F0502020204030204" pitchFamily="34" charset="0"/>
                          <a:cs typeface="Calibri" panose="020F0502020204030204" pitchFamily="34" charset="0"/>
                        </a:rPr>
                        <a:t>Fp2, AFp2</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u="none" strike="noStrike" dirty="0">
                          <a:effectLst/>
                          <a:latin typeface="Calibri" panose="020F0502020204030204" pitchFamily="34" charset="0"/>
                          <a:cs typeface="Calibri" panose="020F0502020204030204" pitchFamily="34" charset="0"/>
                        </a:rPr>
                        <a:t>14, 13</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u="none" strike="noStrike" dirty="0">
                          <a:effectLst/>
                          <a:latin typeface="Calibri" panose="020F0502020204030204" pitchFamily="34" charset="0"/>
                          <a:cs typeface="Calibri" panose="020F0502020204030204" pitchFamily="34" charset="0"/>
                        </a:rPr>
                        <a:t>10R</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u="none" strike="noStrike" dirty="0">
                          <a:effectLst/>
                          <a:latin typeface="Calibri" panose="020F0502020204030204" pitchFamily="34" charset="0"/>
                          <a:cs typeface="Calibri" panose="020F0502020204030204" pitchFamily="34" charset="0"/>
                        </a:rPr>
                        <a:t>Use of language (generating sentences, word-stem completion, verbal fluency, and syntactic processing)</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76389903"/>
                  </a:ext>
                </a:extLst>
              </a:tr>
              <a:tr h="261688">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AF7</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3</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46L</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fontAlgn="ctr"/>
                      <a:r>
                        <a:rPr lang="en-US" sz="1600" u="none" strike="noStrike" dirty="0">
                          <a:effectLst/>
                          <a:latin typeface="Calibri" panose="020F0502020204030204" pitchFamily="34" charset="0"/>
                          <a:cs typeface="Calibri" panose="020F0502020204030204" pitchFamily="34" charset="0"/>
                        </a:rPr>
                        <a:t>Working memory</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2929812574"/>
                  </a:ext>
                </a:extLst>
              </a:tr>
              <a:tr h="151109">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algn="l" fontAlgn="ctr"/>
                      <a:r>
                        <a:rPr lang="en-US" sz="1600" u="none" strike="noStrike" dirty="0">
                          <a:effectLst/>
                          <a:latin typeface="Calibri" panose="020F0502020204030204" pitchFamily="34" charset="0"/>
                          <a:cs typeface="Calibri" panose="020F0502020204030204" pitchFamily="34" charset="0"/>
                        </a:rPr>
                        <a:t>Sustaining attention</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71787657"/>
                  </a:ext>
                </a:extLst>
              </a:tr>
              <a:tr h="151109">
                <a:tc rowSpan="2">
                  <a:txBody>
                    <a:bodyPr/>
                    <a:lstStyle/>
                    <a:p>
                      <a:pPr algn="ctr" fontAlgn="ctr"/>
                      <a:r>
                        <a:rPr lang="en-US" sz="1600" u="none" strike="noStrike">
                          <a:effectLst/>
                          <a:latin typeface="Calibri" panose="020F0502020204030204" pitchFamily="34" charset="0"/>
                          <a:cs typeface="Calibri" panose="020F0502020204030204" pitchFamily="34" charset="0"/>
                        </a:rPr>
                        <a:t>AF8, F6</a:t>
                      </a:r>
                      <a:endParaRPr lang="en-US" sz="1600" b="0" i="0" u="none" strike="noStrike">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21, 22</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46R</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a:p>
                  </a:txBody>
                  <a:tcPr/>
                </a:tc>
                <a:extLst>
                  <a:ext uri="{0D108BD9-81ED-4DB2-BD59-A6C34878D82A}">
                    <a16:rowId xmlns:a16="http://schemas.microsoft.com/office/drawing/2014/main" val="4267715394"/>
                  </a:ext>
                </a:extLst>
              </a:tr>
              <a:tr h="261688">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600" u="none" strike="noStrike" dirty="0">
                          <a:effectLst/>
                          <a:latin typeface="Calibri" panose="020F0502020204030204" pitchFamily="34" charset="0"/>
                          <a:cs typeface="Calibri" panose="020F0502020204030204" pitchFamily="34" charset="0"/>
                        </a:rPr>
                        <a:t>Regulating self control</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33144608"/>
                  </a:ext>
                </a:extLst>
              </a:tr>
              <a:tr h="261688">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AF3, </a:t>
                      </a:r>
                      <a:r>
                        <a:rPr lang="en-US" sz="1600" u="none" strike="noStrike" dirty="0" err="1">
                          <a:effectLst/>
                          <a:latin typeface="Calibri" panose="020F0502020204030204" pitchFamily="34" charset="0"/>
                          <a:cs typeface="Calibri" panose="020F0502020204030204" pitchFamily="34" charset="0"/>
                        </a:rPr>
                        <a:t>Afz</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5, 8, 10</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9L</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fontAlgn="ctr"/>
                      <a:r>
                        <a:rPr lang="en-US" sz="1600" u="none" strike="noStrike" dirty="0">
                          <a:effectLst/>
                          <a:latin typeface="Calibri" panose="020F0502020204030204" pitchFamily="34" charset="0"/>
                          <a:cs typeface="Calibri" panose="020F0502020204030204" pitchFamily="34" charset="0"/>
                        </a:rPr>
                        <a:t>Motor planning</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1732587759"/>
                  </a:ext>
                </a:extLst>
              </a:tr>
              <a:tr h="151109">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algn="l" fontAlgn="ctr"/>
                      <a:r>
                        <a:rPr lang="en-US" sz="1600" u="none" strike="noStrike" dirty="0">
                          <a:effectLst/>
                          <a:latin typeface="Calibri" panose="020F0502020204030204" pitchFamily="34" charset="0"/>
                          <a:cs typeface="Calibri" panose="020F0502020204030204" pitchFamily="34" charset="0"/>
                        </a:rPr>
                        <a:t>Organization</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665807346"/>
                  </a:ext>
                </a:extLst>
              </a:tr>
              <a:tr h="151109">
                <a:tc rowSpan="2">
                  <a:txBody>
                    <a:bodyPr/>
                    <a:lstStyle/>
                    <a:p>
                      <a:pPr algn="ctr" fontAlgn="ctr"/>
                      <a:r>
                        <a:rPr lang="en-US" sz="1600" u="none" strike="noStrike">
                          <a:effectLst/>
                          <a:latin typeface="Calibri" panose="020F0502020204030204" pitchFamily="34" charset="0"/>
                          <a:cs typeface="Calibri" panose="020F0502020204030204" pitchFamily="34" charset="0"/>
                        </a:rPr>
                        <a:t>Afz, AF4</a:t>
                      </a:r>
                      <a:endParaRPr lang="en-US" sz="1600" b="0" i="0" u="none" strike="noStrike">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17, 15</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fontAlgn="ctr"/>
                      <a:r>
                        <a:rPr lang="en-US" sz="1600" u="none" strike="noStrike" dirty="0">
                          <a:effectLst/>
                          <a:latin typeface="Calibri" panose="020F0502020204030204" pitchFamily="34" charset="0"/>
                          <a:cs typeface="Calibri" panose="020F0502020204030204" pitchFamily="34" charset="0"/>
                        </a:rPr>
                        <a:t>9R</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a:p>
                  </a:txBody>
                  <a:tcPr/>
                </a:tc>
                <a:extLst>
                  <a:ext uri="{0D108BD9-81ED-4DB2-BD59-A6C34878D82A}">
                    <a16:rowId xmlns:a16="http://schemas.microsoft.com/office/drawing/2014/main" val="1885522607"/>
                  </a:ext>
                </a:extLst>
              </a:tr>
              <a:tr h="261688">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600" u="none" strike="noStrike" dirty="0">
                          <a:effectLst/>
                          <a:latin typeface="Calibri" panose="020F0502020204030204" pitchFamily="34" charset="0"/>
                          <a:cs typeface="Calibri" panose="020F0502020204030204" pitchFamily="34" charset="0"/>
                        </a:rPr>
                        <a:t>Regulation</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07320072"/>
                  </a:ext>
                </a:extLst>
              </a:tr>
              <a:tr h="261688">
                <a:tc>
                  <a:txBody>
                    <a:bodyPr/>
                    <a:lstStyle/>
                    <a:p>
                      <a:pPr algn="ctr" fontAlgn="ctr"/>
                      <a:r>
                        <a:rPr lang="en-US" sz="1600" u="none" strike="noStrike" dirty="0">
                          <a:effectLst/>
                          <a:latin typeface="Calibri" panose="020F0502020204030204" pitchFamily="34" charset="0"/>
                          <a:cs typeface="Calibri" panose="020F0502020204030204" pitchFamily="34" charset="0"/>
                        </a:rPr>
                        <a:t>F4, F2, AFF2</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ctr"/>
                      <a:r>
                        <a:rPr lang="en-US" sz="1600" u="none" strike="noStrike" dirty="0">
                          <a:effectLst/>
                          <a:latin typeface="Calibri" panose="020F0502020204030204" pitchFamily="34" charset="0"/>
                          <a:cs typeface="Calibri" panose="020F0502020204030204" pitchFamily="34" charset="0"/>
                        </a:rPr>
                        <a:t>20, 11, 16</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ctr"/>
                      <a:r>
                        <a:rPr lang="en-US" sz="1600" u="none" strike="noStrike" dirty="0">
                          <a:effectLst/>
                          <a:latin typeface="Calibri" panose="020F0502020204030204" pitchFamily="34" charset="0"/>
                          <a:cs typeface="Calibri" panose="020F0502020204030204" pitchFamily="34" charset="0"/>
                        </a:rPr>
                        <a:t>8R</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fontAlgn="ctr"/>
                      <a:r>
                        <a:rPr lang="en-US" sz="1600" u="none" strike="noStrike" dirty="0">
                          <a:effectLst/>
                          <a:latin typeface="Calibri" panose="020F0502020204030204" pitchFamily="34" charset="0"/>
                          <a:cs typeface="Calibri" panose="020F0502020204030204" pitchFamily="34" charset="0"/>
                        </a:rPr>
                        <a:t>Management of uncertainty    </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2327912583"/>
                  </a:ext>
                </a:extLst>
              </a:tr>
              <a:tr h="261688">
                <a:tc>
                  <a:txBody>
                    <a:bodyPr/>
                    <a:lstStyle/>
                    <a:p>
                      <a:pPr algn="ctr" fontAlgn="ctr"/>
                      <a:r>
                        <a:rPr lang="en-US" sz="1600" u="none" strike="noStrike" dirty="0" err="1">
                          <a:effectLst/>
                          <a:latin typeface="Calibri" panose="020F0502020204030204" pitchFamily="34" charset="0"/>
                          <a:cs typeface="Calibri" panose="020F0502020204030204" pitchFamily="34" charset="0"/>
                        </a:rPr>
                        <a:t>Fz</a:t>
                      </a:r>
                      <a:r>
                        <a:rPr lang="en-US" sz="1600" u="none" strike="noStrike" dirty="0">
                          <a:effectLst/>
                          <a:latin typeface="Calibri" panose="020F0502020204030204" pitchFamily="34" charset="0"/>
                          <a:cs typeface="Calibri" panose="020F0502020204030204" pitchFamily="34" charset="0"/>
                        </a:rPr>
                        <a:t>, F1, F3</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u="none" strike="noStrike" dirty="0">
                          <a:effectLst/>
                          <a:latin typeface="Calibri" panose="020F0502020204030204" pitchFamily="34" charset="0"/>
                          <a:cs typeface="Calibri" panose="020F0502020204030204" pitchFamily="34" charset="0"/>
                        </a:rPr>
                        <a:t>9, 2, 1</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u="none" strike="noStrike" dirty="0">
                          <a:effectLst/>
                          <a:latin typeface="Calibri" panose="020F0502020204030204" pitchFamily="34" charset="0"/>
                          <a:cs typeface="Calibri" panose="020F0502020204030204" pitchFamily="34" charset="0"/>
                        </a:rPr>
                        <a:t>8L</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600" u="none" strike="noStrike" dirty="0">
                          <a:effectLst/>
                          <a:latin typeface="Calibri" panose="020F0502020204030204" pitchFamily="34" charset="0"/>
                          <a:cs typeface="Calibri" panose="020F0502020204030204" pitchFamily="34" charset="0"/>
                        </a:rPr>
                        <a:t>Control of eye movement</a:t>
                      </a:r>
                      <a:endParaRPr lang="en-US" sz="16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53513071"/>
                  </a:ext>
                </a:extLst>
              </a:tr>
            </a:tbl>
          </a:graphicData>
        </a:graphic>
      </p:graphicFrame>
    </p:spTree>
    <p:extLst>
      <p:ext uri="{BB962C8B-B14F-4D97-AF65-F5344CB8AC3E}">
        <p14:creationId xmlns:p14="http://schemas.microsoft.com/office/powerpoint/2010/main" val="15841352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85DAFAE-3140-42AC-A258-5628AF1D96CF}"/>
              </a:ext>
            </a:extLst>
          </p:cNvPr>
          <p:cNvSpPr>
            <a:spLocks noGrp="1"/>
          </p:cNvSpPr>
          <p:nvPr>
            <p:ph type="title"/>
          </p:nvPr>
        </p:nvSpPr>
        <p:spPr/>
        <p:txBody>
          <a:bodyPr/>
          <a:lstStyle/>
          <a:p>
            <a:r>
              <a:rPr lang="en-US" dirty="0"/>
              <a:t>Additional figures for DCCS</a:t>
            </a:r>
          </a:p>
        </p:txBody>
      </p:sp>
      <p:sp>
        <p:nvSpPr>
          <p:cNvPr id="4" name="Text Placeholder 3">
            <a:extLst>
              <a:ext uri="{FF2B5EF4-FFF2-40B4-BE49-F238E27FC236}">
                <a16:creationId xmlns:a16="http://schemas.microsoft.com/office/drawing/2014/main" id="{C3C42F7B-1328-4F30-84FA-4B6B6C9CCD5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019003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464" y="3283951"/>
            <a:ext cx="5966064" cy="2021840"/>
          </a:xfrm>
          <a:prstGeom prst="rect">
            <a:avLst/>
          </a:prstGeom>
        </p:spPr>
      </p:pic>
      <p:pic>
        <p:nvPicPr>
          <p:cNvPr id="3" name="Picture 2"/>
          <p:cNvPicPr>
            <a:picLocks noChangeAspect="1"/>
          </p:cNvPicPr>
          <p:nvPr/>
        </p:nvPicPr>
        <p:blipFill>
          <a:blip r:embed="rId3"/>
          <a:stretch>
            <a:fillRect/>
          </a:stretch>
        </p:blipFill>
        <p:spPr>
          <a:xfrm>
            <a:off x="-22464" y="909720"/>
            <a:ext cx="5966064" cy="2021840"/>
          </a:xfrm>
          <a:prstGeom prst="rect">
            <a:avLst/>
          </a:prstGeom>
        </p:spPr>
      </p:pic>
    </p:spTree>
    <p:extLst>
      <p:ext uri="{BB962C8B-B14F-4D97-AF65-F5344CB8AC3E}">
        <p14:creationId xmlns:p14="http://schemas.microsoft.com/office/powerpoint/2010/main" val="4233984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B205EBA-3A26-426B-949C-EB03611A9A45}"/>
              </a:ext>
            </a:extLst>
          </p:cNvPr>
          <p:cNvSpPr/>
          <p:nvPr/>
        </p:nvSpPr>
        <p:spPr>
          <a:xfrm>
            <a:off x="106326" y="274604"/>
            <a:ext cx="5720316" cy="7848302"/>
          </a:xfrm>
          <a:prstGeom prst="rect">
            <a:avLst/>
          </a:prstGeom>
        </p:spPr>
        <p:txBody>
          <a:bodyPr wrap="square">
            <a:spAutoFit/>
          </a:bodyPr>
          <a:lstStyle/>
          <a:p>
            <a:r>
              <a:rPr lang="en-US" sz="1200" b="1" dirty="0">
                <a:latin typeface="Arial" panose="020B0604020202020204" pitchFamily="34" charset="0"/>
                <a:cs typeface="Arial" panose="020B0604020202020204" pitchFamily="34" charset="0"/>
              </a:rPr>
              <a:t>Summary: </a:t>
            </a:r>
            <a:r>
              <a:rPr lang="en-US" sz="1200" b="1" dirty="0" err="1">
                <a:latin typeface="Arial" panose="020B0604020202020204" pitchFamily="34" charset="0"/>
                <a:cs typeface="Arial" panose="020B0604020202020204" pitchFamily="34" charset="0"/>
              </a:rPr>
              <a:t>hbO:</a:t>
            </a:r>
            <a:r>
              <a:rPr lang="en-US" sz="1200" dirty="0" err="1">
                <a:latin typeface="Arial" panose="020B0604020202020204" pitchFamily="34" charset="0"/>
                <a:cs typeface="Arial" panose="020B0604020202020204" pitchFamily="34" charset="0"/>
              </a:rPr>
              <a:t>The</a:t>
            </a:r>
            <a:r>
              <a:rPr lang="en-US" sz="1200" dirty="0">
                <a:latin typeface="Arial" panose="020B0604020202020204" pitchFamily="34" charset="0"/>
                <a:cs typeface="Arial" panose="020B0604020202020204" pitchFamily="34" charset="0"/>
              </a:rPr>
              <a:t> task activation patterns differed significantly across the language study groups and the age cohorts. The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are significantly higher in response to No-Go task in the heritage group when compared to the monolingual group. However, in the bilingual group, the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are significantly lower in response to No-Go task. Out of 22 fNIRS channels, made up of source/detector pair,  the number of channels that have shown significantly higher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is 1, 9, and 2 for bilingual, heritage and monolingual group respectively. In the bilingual group, three channels show significantly lower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a:t>
            </a:r>
          </a:p>
          <a:p>
            <a:endParaRPr lang="en-US" sz="1200" dirty="0">
              <a:latin typeface="Arial" panose="020B0604020202020204" pitchFamily="34" charset="0"/>
              <a:cs typeface="Arial" panose="020B0604020202020204" pitchFamily="34" charset="0"/>
            </a:endParaRPr>
          </a:p>
          <a:p>
            <a:r>
              <a:rPr lang="en-US" sz="1200" dirty="0">
                <a:latin typeface="Arial" panose="020B0604020202020204" pitchFamily="34" charset="0"/>
                <a:cs typeface="Arial" panose="020B0604020202020204" pitchFamily="34" charset="0"/>
              </a:rPr>
              <a:t>In contrast, in children cohort, both the bilingual and monolingual group showed a significant decrease in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In the bilingual children group, five channels showed a significant decrease in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when compared to two channels in the monolingual children study group.</a:t>
            </a:r>
          </a:p>
          <a:p>
            <a:endParaRPr lang="en-US" sz="1200" dirty="0">
              <a:latin typeface="Arial" panose="020B0604020202020204" pitchFamily="34" charset="0"/>
              <a:cs typeface="Arial" panose="020B0604020202020204" pitchFamily="34" charset="0"/>
            </a:endParaRPr>
          </a:p>
          <a:p>
            <a:pPr fontAlgn="ctr"/>
            <a:r>
              <a:rPr lang="en-US" sz="1200" dirty="0">
                <a:latin typeface="Arial" panose="020B0604020202020204" pitchFamily="34" charset="0"/>
                <a:cs typeface="Arial" panose="020B0604020202020204" pitchFamily="34" charset="0"/>
              </a:rPr>
              <a:t>In adults, the Brodmann area (10L) of the brain that is related to memory encoding and retrieval and use of language (generating sentences, word-stem completion, verbal fluency, and syntactic processing) showed a significant increase in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in both heritage and monolingual groups. Whereas, in the bilingual group, the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are significantly decreased. Also, the heritage group showed significantly higher levels of the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in the Brodmann area (46R) that involves in “working memory, sustaining attention, and regulating self-control”. Parts of the brain (Brodmann area 8L, 8R, and 9L) that are involved with “motor planning, organization, regulation and management of uncertainty” are also showed a significant increase in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a:t>
            </a:r>
            <a:r>
              <a:rPr lang="en-US" sz="1200" dirty="0">
                <a:highlight>
                  <a:srgbClr val="FFFF00"/>
                </a:highlight>
                <a:latin typeface="Arial" panose="020B0604020202020204" pitchFamily="34" charset="0"/>
                <a:cs typeface="Arial" panose="020B0604020202020204" pitchFamily="34" charset="0"/>
              </a:rPr>
              <a:t>[need to be cautious in over interpreting this section]</a:t>
            </a:r>
          </a:p>
          <a:p>
            <a:pPr fontAlgn="ctr"/>
            <a:endParaRPr lang="en-US" sz="1200" dirty="0">
              <a:highlight>
                <a:srgbClr val="FFFF00"/>
              </a:highlight>
              <a:latin typeface="Arial" panose="020B0604020202020204" pitchFamily="34" charset="0"/>
              <a:cs typeface="Arial" panose="020B0604020202020204" pitchFamily="34" charset="0"/>
            </a:endParaRPr>
          </a:p>
          <a:p>
            <a:pPr fontAlgn="ctr"/>
            <a:r>
              <a:rPr lang="en-US" sz="1200" b="1" dirty="0">
                <a:highlight>
                  <a:srgbClr val="FFFF00"/>
                </a:highlight>
                <a:latin typeface="Arial" panose="020B0604020202020204" pitchFamily="34" charset="0"/>
                <a:cs typeface="Arial" panose="020B0604020202020204" pitchFamily="34" charset="0"/>
              </a:rPr>
              <a:t>[The mapping of the channels to Brodmann areas are done for Adults and not for children. We need to be extremely cautious in interpreting the results] </a:t>
            </a:r>
          </a:p>
          <a:p>
            <a:pPr fontAlgn="ctr"/>
            <a:r>
              <a:rPr lang="en-US" sz="1200" dirty="0">
                <a:latin typeface="Arial" panose="020B0604020202020204" pitchFamily="34" charset="0"/>
                <a:cs typeface="Arial" panose="020B0604020202020204" pitchFamily="34" charset="0"/>
              </a:rPr>
              <a:t>In children, the Brodmann area (10R) of the brain that is related to memory encoding and retrieval and use of language (generating sentences, word-stem completion, verbal fluency, and syntactic processing) and the Brodmann area (9L) that involves in “motor planning and organization” showed a significant decrease in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in bilingual group. Whereas, in the monolingual group, the </a:t>
            </a:r>
            <a:r>
              <a:rPr lang="en-US" sz="1200" dirty="0" err="1">
                <a:latin typeface="Arial" panose="020B0604020202020204" pitchFamily="34" charset="0"/>
                <a:cs typeface="Arial" panose="020B0604020202020204" pitchFamily="34" charset="0"/>
              </a:rPr>
              <a:t>hbO</a:t>
            </a:r>
            <a:r>
              <a:rPr lang="en-US" sz="1200" dirty="0">
                <a:latin typeface="Arial" panose="020B0604020202020204" pitchFamily="34" charset="0"/>
                <a:cs typeface="Arial" panose="020B0604020202020204" pitchFamily="34" charset="0"/>
              </a:rPr>
              <a:t> levels are significantly decreased in the parts of the brain (Brodmann area 8L and 9R) that are involved with “motor planning, organization, regulation and management of uncertainty”. </a:t>
            </a:r>
          </a:p>
          <a:p>
            <a:pPr fontAlgn="ctr"/>
            <a:endParaRPr lang="en-US" sz="1200" dirty="0">
              <a:latin typeface="Arial" panose="020B0604020202020204" pitchFamily="34" charset="0"/>
              <a:cs typeface="Arial" panose="020B0604020202020204" pitchFamily="34" charset="0"/>
            </a:endParaRPr>
          </a:p>
          <a:p>
            <a:pPr fontAlgn="ctr"/>
            <a:endParaRPr lang="en-US" sz="1200" dirty="0">
              <a:latin typeface="Arial" panose="020B0604020202020204" pitchFamily="34" charset="0"/>
              <a:cs typeface="Arial" panose="020B0604020202020204" pitchFamily="34" charset="0"/>
            </a:endParaRPr>
          </a:p>
          <a:p>
            <a:pPr fontAlgn="ctr"/>
            <a:r>
              <a:rPr lang="en-US" sz="1200" dirty="0">
                <a:highlight>
                  <a:srgbClr val="FFFF00"/>
                </a:highlight>
                <a:latin typeface="Arial" panose="020B0604020202020204" pitchFamily="34" charset="0"/>
                <a:cs typeface="Arial" panose="020B0604020202020204" pitchFamily="34" charset="0"/>
              </a:rPr>
              <a:t>See additional figures at the end of the main slide deck</a:t>
            </a:r>
          </a:p>
        </p:txBody>
      </p:sp>
    </p:spTree>
    <p:extLst>
      <p:ext uri="{BB962C8B-B14F-4D97-AF65-F5344CB8AC3E}">
        <p14:creationId xmlns:p14="http://schemas.microsoft.com/office/powerpoint/2010/main" val="20000729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464" y="3584741"/>
            <a:ext cx="5966064" cy="2021840"/>
          </a:xfrm>
          <a:prstGeom prst="rect">
            <a:avLst/>
          </a:prstGeom>
        </p:spPr>
      </p:pic>
      <p:pic>
        <p:nvPicPr>
          <p:cNvPr id="3" name="Picture 2"/>
          <p:cNvPicPr>
            <a:picLocks noChangeAspect="1"/>
          </p:cNvPicPr>
          <p:nvPr/>
        </p:nvPicPr>
        <p:blipFill>
          <a:blip r:embed="rId3"/>
          <a:stretch>
            <a:fillRect/>
          </a:stretch>
        </p:blipFill>
        <p:spPr>
          <a:xfrm>
            <a:off x="-60158" y="1005972"/>
            <a:ext cx="5966064" cy="2021840"/>
          </a:xfrm>
          <a:prstGeom prst="rect">
            <a:avLst/>
          </a:prstGeom>
        </p:spPr>
      </p:pic>
    </p:spTree>
    <p:extLst>
      <p:ext uri="{BB962C8B-B14F-4D97-AF65-F5344CB8AC3E}">
        <p14:creationId xmlns:p14="http://schemas.microsoft.com/office/powerpoint/2010/main" val="26585060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18317" y="3584241"/>
            <a:ext cx="5966064" cy="2413000"/>
          </a:xfrm>
          <a:prstGeom prst="rect">
            <a:avLst/>
          </a:prstGeom>
        </p:spPr>
      </p:pic>
      <p:pic>
        <p:nvPicPr>
          <p:cNvPr id="4" name="Picture 3"/>
          <p:cNvPicPr>
            <a:picLocks noChangeAspect="1"/>
          </p:cNvPicPr>
          <p:nvPr/>
        </p:nvPicPr>
        <p:blipFill>
          <a:blip r:embed="rId3"/>
          <a:stretch>
            <a:fillRect/>
          </a:stretch>
        </p:blipFill>
        <p:spPr>
          <a:xfrm>
            <a:off x="-118317" y="817478"/>
            <a:ext cx="5966064" cy="2021840"/>
          </a:xfrm>
          <a:prstGeom prst="rect">
            <a:avLst/>
          </a:prstGeom>
        </p:spPr>
      </p:pic>
    </p:spTree>
    <p:extLst>
      <p:ext uri="{BB962C8B-B14F-4D97-AF65-F5344CB8AC3E}">
        <p14:creationId xmlns:p14="http://schemas.microsoft.com/office/powerpoint/2010/main" val="12093905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22327" y="3693025"/>
            <a:ext cx="5966064" cy="2021840"/>
          </a:xfrm>
          <a:prstGeom prst="rect">
            <a:avLst/>
          </a:prstGeom>
        </p:spPr>
      </p:pic>
      <p:pic>
        <p:nvPicPr>
          <p:cNvPr id="4" name="Picture 3"/>
          <p:cNvPicPr>
            <a:picLocks noChangeAspect="1"/>
          </p:cNvPicPr>
          <p:nvPr/>
        </p:nvPicPr>
        <p:blipFill>
          <a:blip r:embed="rId3"/>
          <a:stretch>
            <a:fillRect/>
          </a:stretch>
        </p:blipFill>
        <p:spPr>
          <a:xfrm>
            <a:off x="-122327" y="1138320"/>
            <a:ext cx="5966064" cy="2021840"/>
          </a:xfrm>
          <a:prstGeom prst="rect">
            <a:avLst/>
          </a:prstGeom>
        </p:spPr>
      </p:pic>
    </p:spTree>
    <p:extLst>
      <p:ext uri="{BB962C8B-B14F-4D97-AF65-F5344CB8AC3E}">
        <p14:creationId xmlns:p14="http://schemas.microsoft.com/office/powerpoint/2010/main" val="20081403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30348" y="3259889"/>
            <a:ext cx="5966064" cy="2021840"/>
          </a:xfrm>
          <a:prstGeom prst="rect">
            <a:avLst/>
          </a:prstGeom>
        </p:spPr>
      </p:pic>
      <p:pic>
        <p:nvPicPr>
          <p:cNvPr id="3" name="Picture 2"/>
          <p:cNvPicPr>
            <a:picLocks noChangeAspect="1"/>
          </p:cNvPicPr>
          <p:nvPr/>
        </p:nvPicPr>
        <p:blipFill>
          <a:blip r:embed="rId3"/>
          <a:stretch>
            <a:fillRect/>
          </a:stretch>
        </p:blipFill>
        <p:spPr>
          <a:xfrm>
            <a:off x="-130348" y="909719"/>
            <a:ext cx="5966064" cy="2021840"/>
          </a:xfrm>
          <a:prstGeom prst="rect">
            <a:avLst/>
          </a:prstGeom>
        </p:spPr>
      </p:pic>
    </p:spTree>
    <p:extLst>
      <p:ext uri="{BB962C8B-B14F-4D97-AF65-F5344CB8AC3E}">
        <p14:creationId xmlns:p14="http://schemas.microsoft.com/office/powerpoint/2010/main" val="37751706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464" y="1122612"/>
            <a:ext cx="5966064" cy="2413000"/>
          </a:xfrm>
          <a:prstGeom prst="rect">
            <a:avLst/>
          </a:prstGeom>
        </p:spPr>
      </p:pic>
      <p:pic>
        <p:nvPicPr>
          <p:cNvPr id="3" name="Picture 2"/>
          <p:cNvPicPr>
            <a:picLocks noChangeAspect="1"/>
          </p:cNvPicPr>
          <p:nvPr/>
        </p:nvPicPr>
        <p:blipFill>
          <a:blip r:embed="rId3"/>
          <a:stretch>
            <a:fillRect/>
          </a:stretch>
        </p:blipFill>
        <p:spPr>
          <a:xfrm>
            <a:off x="-118317" y="3933657"/>
            <a:ext cx="5966064" cy="2021840"/>
          </a:xfrm>
          <a:prstGeom prst="rect">
            <a:avLst/>
          </a:prstGeom>
        </p:spPr>
      </p:pic>
    </p:spTree>
    <p:extLst>
      <p:ext uri="{BB962C8B-B14F-4D97-AF65-F5344CB8AC3E}">
        <p14:creationId xmlns:p14="http://schemas.microsoft.com/office/powerpoint/2010/main" val="1193119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6F52A-BF0E-4057-9BAF-10A633523C16}"/>
              </a:ext>
            </a:extLst>
          </p:cNvPr>
          <p:cNvSpPr>
            <a:spLocks noGrp="1"/>
          </p:cNvSpPr>
          <p:nvPr>
            <p:ph type="title"/>
          </p:nvPr>
        </p:nvSpPr>
        <p:spPr>
          <a:xfrm>
            <a:off x="401192" y="28683"/>
            <a:ext cx="5126355" cy="549380"/>
          </a:xfrm>
        </p:spPr>
        <p:txBody>
          <a:bodyPr>
            <a:normAutofit fontScale="90000"/>
          </a:bodyPr>
          <a:lstStyle/>
          <a:p>
            <a:r>
              <a:rPr lang="en-US" dirty="0"/>
              <a:t>Task activation brain areas at group level – (NG-Go) – </a:t>
            </a:r>
            <a:r>
              <a:rPr lang="en-US" dirty="0" err="1"/>
              <a:t>hbR</a:t>
            </a:r>
            <a:endParaRPr lang="en-US" dirty="0"/>
          </a:p>
        </p:txBody>
      </p:sp>
      <p:sp>
        <p:nvSpPr>
          <p:cNvPr id="42" name="TextBox 41">
            <a:extLst>
              <a:ext uri="{FF2B5EF4-FFF2-40B4-BE49-F238E27FC236}">
                <a16:creationId xmlns:a16="http://schemas.microsoft.com/office/drawing/2014/main" id="{7A617083-D77C-477E-817D-3D0F912DEA97}"/>
              </a:ext>
            </a:extLst>
          </p:cNvPr>
          <p:cNvSpPr txBox="1"/>
          <p:nvPr/>
        </p:nvSpPr>
        <p:spPr>
          <a:xfrm>
            <a:off x="149168" y="6019403"/>
            <a:ext cx="5565832" cy="2292935"/>
          </a:xfrm>
          <a:prstGeom prst="rect">
            <a:avLst/>
          </a:prstGeom>
          <a:noFill/>
        </p:spPr>
        <p:txBody>
          <a:bodyPr wrap="square" rtlCol="0">
            <a:spAutoFit/>
          </a:bodyPr>
          <a:lstStyle/>
          <a:p>
            <a:r>
              <a:rPr lang="en-US" sz="1100" dirty="0"/>
              <a:t>Statistical contrast heat maps for change in cerebral de-oxyhemoglobin concentration (</a:t>
            </a:r>
            <a:r>
              <a:rPr lang="en-US" sz="1100" dirty="0" err="1"/>
              <a:t>hbR</a:t>
            </a:r>
            <a:r>
              <a:rPr lang="en-US" sz="1100" dirty="0"/>
              <a:t>) levels contrasting inhibitory executive functional (No-Go) task vs. control (Go) task. Column A represent the data from Adults cohort and Column B from Children cohort. Rows C-D represent data from bilingual, heritage and monolingual study groups. Red filled circles (   ) on the 10-20 EEG montage indicate NIRS light source and blue filled circles (   ) indicate NIRS light detector. Red (t statistic &gt;0) indicates increased concentration levels and blue (t statistic &lt; 0) indicates decreased concentration levels.</a:t>
            </a:r>
          </a:p>
          <a:p>
            <a:r>
              <a:rPr lang="en-US" sz="1100" dirty="0"/>
              <a:t>The task activation patterns differ significantly across the language study groups and the age cohorts. The </a:t>
            </a:r>
            <a:r>
              <a:rPr lang="en-US" sz="1100" dirty="0" err="1"/>
              <a:t>hbR</a:t>
            </a:r>
            <a:r>
              <a:rPr lang="en-US" sz="1100" dirty="0"/>
              <a:t> levels are significantly higher in response to No-Go task in the monolingual group when compared to the heritage group. However, in the bilingual group, the </a:t>
            </a:r>
            <a:r>
              <a:rPr lang="en-US" sz="1100" dirty="0" err="1"/>
              <a:t>hbR</a:t>
            </a:r>
            <a:r>
              <a:rPr lang="en-US" sz="1100" dirty="0"/>
              <a:t> levels are not significantly changed in response to No-Go task. In contrast, in children cohort, the monolingual showed significant increase in </a:t>
            </a:r>
            <a:r>
              <a:rPr lang="en-US" sz="1100" dirty="0" err="1"/>
              <a:t>hbR</a:t>
            </a:r>
            <a:r>
              <a:rPr lang="en-US" sz="1100" dirty="0"/>
              <a:t> levels while bilingual group showed a significant decrease in </a:t>
            </a:r>
            <a:r>
              <a:rPr lang="en-US" sz="1100" dirty="0" err="1"/>
              <a:t>hbR</a:t>
            </a:r>
            <a:r>
              <a:rPr lang="en-US" sz="1100" dirty="0"/>
              <a:t> levels.</a:t>
            </a:r>
          </a:p>
        </p:txBody>
      </p:sp>
      <p:pic>
        <p:nvPicPr>
          <p:cNvPr id="3" name="Picture 2"/>
          <p:cNvPicPr>
            <a:picLocks noChangeAspect="1"/>
          </p:cNvPicPr>
          <p:nvPr/>
        </p:nvPicPr>
        <p:blipFill rotWithShape="1">
          <a:blip r:embed="rId2"/>
          <a:srcRect l="13339" t="6857" r="25345" b="50286"/>
          <a:stretch/>
        </p:blipFill>
        <p:spPr>
          <a:xfrm>
            <a:off x="348799" y="965637"/>
            <a:ext cx="2615184" cy="1371600"/>
          </a:xfrm>
          <a:prstGeom prst="rect">
            <a:avLst/>
          </a:prstGeom>
        </p:spPr>
      </p:pic>
      <p:pic>
        <p:nvPicPr>
          <p:cNvPr id="4" name="Picture 3"/>
          <p:cNvPicPr>
            <a:picLocks noChangeAspect="1"/>
          </p:cNvPicPr>
          <p:nvPr/>
        </p:nvPicPr>
        <p:blipFill rotWithShape="1">
          <a:blip r:embed="rId3"/>
          <a:srcRect l="13339" t="6857" r="25345" b="50286"/>
          <a:stretch/>
        </p:blipFill>
        <p:spPr>
          <a:xfrm>
            <a:off x="341109" y="2386851"/>
            <a:ext cx="2615184" cy="1371600"/>
          </a:xfrm>
          <a:prstGeom prst="rect">
            <a:avLst/>
          </a:prstGeom>
        </p:spPr>
      </p:pic>
      <p:pic>
        <p:nvPicPr>
          <p:cNvPr id="5" name="Picture 4"/>
          <p:cNvPicPr>
            <a:picLocks noChangeAspect="1"/>
          </p:cNvPicPr>
          <p:nvPr/>
        </p:nvPicPr>
        <p:blipFill rotWithShape="1">
          <a:blip r:embed="rId4"/>
          <a:srcRect l="13339" t="6857" r="25345" b="50286"/>
          <a:stretch/>
        </p:blipFill>
        <p:spPr>
          <a:xfrm>
            <a:off x="348799" y="3907990"/>
            <a:ext cx="2615184" cy="1371600"/>
          </a:xfrm>
          <a:prstGeom prst="rect">
            <a:avLst/>
          </a:prstGeom>
        </p:spPr>
      </p:pic>
      <p:pic>
        <p:nvPicPr>
          <p:cNvPr id="6" name="Picture 5"/>
          <p:cNvPicPr>
            <a:picLocks noChangeAspect="1"/>
          </p:cNvPicPr>
          <p:nvPr/>
        </p:nvPicPr>
        <p:blipFill rotWithShape="1">
          <a:blip r:embed="rId5"/>
          <a:srcRect l="13340" t="6857" r="25345" b="50286"/>
          <a:stretch/>
        </p:blipFill>
        <p:spPr>
          <a:xfrm>
            <a:off x="3059072" y="3966457"/>
            <a:ext cx="2615184" cy="1371600"/>
          </a:xfrm>
          <a:prstGeom prst="rect">
            <a:avLst/>
          </a:prstGeom>
        </p:spPr>
      </p:pic>
      <p:pic>
        <p:nvPicPr>
          <p:cNvPr id="7" name="Picture 6"/>
          <p:cNvPicPr>
            <a:picLocks noChangeAspect="1"/>
          </p:cNvPicPr>
          <p:nvPr/>
        </p:nvPicPr>
        <p:blipFill rotWithShape="1">
          <a:blip r:embed="rId6"/>
          <a:srcRect l="13339" t="6857" r="25345" b="50286"/>
          <a:stretch/>
        </p:blipFill>
        <p:spPr>
          <a:xfrm>
            <a:off x="3079241" y="1024104"/>
            <a:ext cx="2615184" cy="1371600"/>
          </a:xfrm>
          <a:prstGeom prst="rect">
            <a:avLst/>
          </a:prstGeom>
        </p:spPr>
      </p:pic>
      <p:sp>
        <p:nvSpPr>
          <p:cNvPr id="22" name="Oval 21">
            <a:extLst>
              <a:ext uri="{FF2B5EF4-FFF2-40B4-BE49-F238E27FC236}">
                <a16:creationId xmlns:a16="http://schemas.microsoft.com/office/drawing/2014/main" id="{1AB1955D-4932-4947-81FD-C157F8092A4F}"/>
              </a:ext>
            </a:extLst>
          </p:cNvPr>
          <p:cNvSpPr/>
          <p:nvPr/>
        </p:nvSpPr>
        <p:spPr>
          <a:xfrm>
            <a:off x="5229679" y="6599281"/>
            <a:ext cx="91440" cy="9144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5DE3EDD-4FE7-46B1-888C-26CFEA95A0D3}"/>
              </a:ext>
            </a:extLst>
          </p:cNvPr>
          <p:cNvSpPr/>
          <p:nvPr/>
        </p:nvSpPr>
        <p:spPr>
          <a:xfrm>
            <a:off x="4354727" y="6778705"/>
            <a:ext cx="91440" cy="914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a:extLst>
              <a:ext uri="{FF2B5EF4-FFF2-40B4-BE49-F238E27FC236}">
                <a16:creationId xmlns:a16="http://schemas.microsoft.com/office/drawing/2014/main" id="{4A8F9F41-75AF-4E9A-A5D2-BBF9665ACAFD}"/>
              </a:ext>
            </a:extLst>
          </p:cNvPr>
          <p:cNvSpPr txBox="1"/>
          <p:nvPr/>
        </p:nvSpPr>
        <p:spPr>
          <a:xfrm>
            <a:off x="3737289" y="740456"/>
            <a:ext cx="1000210" cy="307777"/>
          </a:xfrm>
          <a:prstGeom prst="rect">
            <a:avLst/>
          </a:prstGeom>
          <a:noFill/>
        </p:spPr>
        <p:txBody>
          <a:bodyPr wrap="none" rtlCol="0">
            <a:spAutoFit/>
          </a:bodyPr>
          <a:lstStyle/>
          <a:p>
            <a:r>
              <a:rPr lang="en-US" sz="1400" b="1" dirty="0"/>
              <a:t>B: Children</a:t>
            </a:r>
          </a:p>
        </p:txBody>
      </p:sp>
      <p:sp>
        <p:nvSpPr>
          <p:cNvPr id="26" name="TextBox 25">
            <a:extLst>
              <a:ext uri="{FF2B5EF4-FFF2-40B4-BE49-F238E27FC236}">
                <a16:creationId xmlns:a16="http://schemas.microsoft.com/office/drawing/2014/main" id="{D038D95E-1A26-4017-8537-3C23C4227A15}"/>
              </a:ext>
            </a:extLst>
          </p:cNvPr>
          <p:cNvSpPr txBox="1"/>
          <p:nvPr/>
        </p:nvSpPr>
        <p:spPr>
          <a:xfrm>
            <a:off x="1274262" y="725478"/>
            <a:ext cx="864339" cy="307777"/>
          </a:xfrm>
          <a:prstGeom prst="rect">
            <a:avLst/>
          </a:prstGeom>
          <a:noFill/>
        </p:spPr>
        <p:txBody>
          <a:bodyPr wrap="none" rtlCol="0">
            <a:spAutoFit/>
          </a:bodyPr>
          <a:lstStyle/>
          <a:p>
            <a:r>
              <a:rPr lang="en-US" sz="1400" b="1" dirty="0"/>
              <a:t>A: Adults</a:t>
            </a:r>
          </a:p>
        </p:txBody>
      </p:sp>
      <p:sp>
        <p:nvSpPr>
          <p:cNvPr id="27" name="TextBox 26">
            <a:extLst>
              <a:ext uri="{FF2B5EF4-FFF2-40B4-BE49-F238E27FC236}">
                <a16:creationId xmlns:a16="http://schemas.microsoft.com/office/drawing/2014/main" id="{AB6B8A98-2ADB-4590-9586-113CD63E4390}"/>
              </a:ext>
            </a:extLst>
          </p:cNvPr>
          <p:cNvSpPr txBox="1"/>
          <p:nvPr/>
        </p:nvSpPr>
        <p:spPr>
          <a:xfrm>
            <a:off x="91970" y="1415154"/>
            <a:ext cx="400110" cy="717504"/>
          </a:xfrm>
          <a:prstGeom prst="rect">
            <a:avLst/>
          </a:prstGeom>
          <a:noFill/>
        </p:spPr>
        <p:txBody>
          <a:bodyPr vert="vert270" wrap="none" rtlCol="0">
            <a:spAutoFit/>
          </a:bodyPr>
          <a:lstStyle/>
          <a:p>
            <a:r>
              <a:rPr lang="en-US" sz="1400" dirty="0"/>
              <a:t>Bilingual</a:t>
            </a:r>
          </a:p>
        </p:txBody>
      </p:sp>
      <p:sp>
        <p:nvSpPr>
          <p:cNvPr id="30" name="TextBox 29">
            <a:extLst>
              <a:ext uri="{FF2B5EF4-FFF2-40B4-BE49-F238E27FC236}">
                <a16:creationId xmlns:a16="http://schemas.microsoft.com/office/drawing/2014/main" id="{C095B5E5-AE1C-45DF-8B75-7D687249DF26}"/>
              </a:ext>
            </a:extLst>
          </p:cNvPr>
          <p:cNvSpPr txBox="1"/>
          <p:nvPr/>
        </p:nvSpPr>
        <p:spPr>
          <a:xfrm>
            <a:off x="91970" y="2827007"/>
            <a:ext cx="400110" cy="717056"/>
          </a:xfrm>
          <a:prstGeom prst="rect">
            <a:avLst/>
          </a:prstGeom>
          <a:noFill/>
        </p:spPr>
        <p:txBody>
          <a:bodyPr vert="vert270" wrap="none" rtlCol="0">
            <a:spAutoFit/>
          </a:bodyPr>
          <a:lstStyle/>
          <a:p>
            <a:r>
              <a:rPr lang="en-US" sz="1400" dirty="0"/>
              <a:t>Heritage</a:t>
            </a:r>
          </a:p>
        </p:txBody>
      </p:sp>
      <p:sp>
        <p:nvSpPr>
          <p:cNvPr id="33" name="TextBox 32">
            <a:extLst>
              <a:ext uri="{FF2B5EF4-FFF2-40B4-BE49-F238E27FC236}">
                <a16:creationId xmlns:a16="http://schemas.microsoft.com/office/drawing/2014/main" id="{FC7E1603-67AB-4B79-996D-15E8FC22D0D7}"/>
              </a:ext>
            </a:extLst>
          </p:cNvPr>
          <p:cNvSpPr txBox="1"/>
          <p:nvPr/>
        </p:nvSpPr>
        <p:spPr>
          <a:xfrm>
            <a:off x="91970" y="4139990"/>
            <a:ext cx="400110" cy="1015663"/>
          </a:xfrm>
          <a:prstGeom prst="rect">
            <a:avLst/>
          </a:prstGeom>
          <a:noFill/>
        </p:spPr>
        <p:txBody>
          <a:bodyPr vert="vert270" wrap="none" rtlCol="0">
            <a:spAutoFit/>
          </a:bodyPr>
          <a:lstStyle/>
          <a:p>
            <a:r>
              <a:rPr lang="en-US" sz="1400" dirty="0"/>
              <a:t>Monolingual</a:t>
            </a:r>
          </a:p>
        </p:txBody>
      </p:sp>
      <p:sp>
        <p:nvSpPr>
          <p:cNvPr id="34" name="TextBox 33">
            <a:extLst>
              <a:ext uri="{FF2B5EF4-FFF2-40B4-BE49-F238E27FC236}">
                <a16:creationId xmlns:a16="http://schemas.microsoft.com/office/drawing/2014/main" id="{222F7AA2-A271-4B99-B0CD-DE6B9117F913}"/>
              </a:ext>
            </a:extLst>
          </p:cNvPr>
          <p:cNvSpPr txBox="1"/>
          <p:nvPr/>
        </p:nvSpPr>
        <p:spPr>
          <a:xfrm>
            <a:off x="163731" y="995675"/>
            <a:ext cx="317716" cy="338554"/>
          </a:xfrm>
          <a:prstGeom prst="rect">
            <a:avLst/>
          </a:prstGeom>
          <a:noFill/>
        </p:spPr>
        <p:txBody>
          <a:bodyPr wrap="square" rtlCol="0">
            <a:spAutoFit/>
          </a:bodyPr>
          <a:lstStyle/>
          <a:p>
            <a:r>
              <a:rPr lang="en-US" sz="1600" b="1" dirty="0"/>
              <a:t>C</a:t>
            </a:r>
          </a:p>
        </p:txBody>
      </p:sp>
      <p:sp>
        <p:nvSpPr>
          <p:cNvPr id="35" name="TextBox 34">
            <a:extLst>
              <a:ext uri="{FF2B5EF4-FFF2-40B4-BE49-F238E27FC236}">
                <a16:creationId xmlns:a16="http://schemas.microsoft.com/office/drawing/2014/main" id="{DA35EC57-7BED-43C3-B526-54D2B6AFA734}"/>
              </a:ext>
            </a:extLst>
          </p:cNvPr>
          <p:cNvSpPr txBox="1"/>
          <p:nvPr/>
        </p:nvSpPr>
        <p:spPr>
          <a:xfrm>
            <a:off x="163731" y="2477233"/>
            <a:ext cx="317716" cy="338554"/>
          </a:xfrm>
          <a:prstGeom prst="rect">
            <a:avLst/>
          </a:prstGeom>
          <a:noFill/>
        </p:spPr>
        <p:txBody>
          <a:bodyPr wrap="square" rtlCol="0">
            <a:spAutoFit/>
          </a:bodyPr>
          <a:lstStyle/>
          <a:p>
            <a:r>
              <a:rPr lang="en-US" sz="1600" b="1" dirty="0"/>
              <a:t>D</a:t>
            </a:r>
          </a:p>
        </p:txBody>
      </p:sp>
      <p:sp>
        <p:nvSpPr>
          <p:cNvPr id="36" name="TextBox 35">
            <a:extLst>
              <a:ext uri="{FF2B5EF4-FFF2-40B4-BE49-F238E27FC236}">
                <a16:creationId xmlns:a16="http://schemas.microsoft.com/office/drawing/2014/main" id="{91EE8AC4-7F15-4DA2-A8CB-192F0D95BF87}"/>
              </a:ext>
            </a:extLst>
          </p:cNvPr>
          <p:cNvSpPr txBox="1"/>
          <p:nvPr/>
        </p:nvSpPr>
        <p:spPr>
          <a:xfrm>
            <a:off x="163731" y="3864865"/>
            <a:ext cx="317716" cy="338554"/>
          </a:xfrm>
          <a:prstGeom prst="rect">
            <a:avLst/>
          </a:prstGeom>
          <a:noFill/>
        </p:spPr>
        <p:txBody>
          <a:bodyPr wrap="square" rtlCol="0">
            <a:spAutoFit/>
          </a:bodyPr>
          <a:lstStyle/>
          <a:p>
            <a:r>
              <a:rPr lang="en-US" sz="1600" b="1" dirty="0"/>
              <a:t>E</a:t>
            </a:r>
          </a:p>
        </p:txBody>
      </p:sp>
      <p:pic>
        <p:nvPicPr>
          <p:cNvPr id="37" name="Picture 36">
            <a:extLst>
              <a:ext uri="{FF2B5EF4-FFF2-40B4-BE49-F238E27FC236}">
                <a16:creationId xmlns:a16="http://schemas.microsoft.com/office/drawing/2014/main" id="{1967FAF1-7BF6-4DF5-A002-F73EE13A5284}"/>
              </a:ext>
            </a:extLst>
          </p:cNvPr>
          <p:cNvPicPr>
            <a:picLocks noChangeAspect="1"/>
          </p:cNvPicPr>
          <p:nvPr/>
        </p:nvPicPr>
        <p:blipFill rotWithShape="1">
          <a:blip r:embed="rId7"/>
          <a:srcRect l="67001" r="18104"/>
          <a:stretch/>
        </p:blipFill>
        <p:spPr>
          <a:xfrm rot="5400000">
            <a:off x="3944055" y="4261379"/>
            <a:ext cx="582346" cy="2933701"/>
          </a:xfrm>
          <a:prstGeom prst="rect">
            <a:avLst/>
          </a:prstGeom>
        </p:spPr>
      </p:pic>
      <p:pic>
        <p:nvPicPr>
          <p:cNvPr id="38" name="Picture 37">
            <a:extLst>
              <a:ext uri="{FF2B5EF4-FFF2-40B4-BE49-F238E27FC236}">
                <a16:creationId xmlns:a16="http://schemas.microsoft.com/office/drawing/2014/main" id="{311E8A52-F6F6-4688-B4E1-8877FC861D1E}"/>
              </a:ext>
            </a:extLst>
          </p:cNvPr>
          <p:cNvPicPr>
            <a:picLocks noChangeAspect="1"/>
          </p:cNvPicPr>
          <p:nvPr/>
        </p:nvPicPr>
        <p:blipFill rotWithShape="1">
          <a:blip r:embed="rId8"/>
          <a:srcRect l="66295" r="18934"/>
          <a:stretch/>
        </p:blipFill>
        <p:spPr>
          <a:xfrm rot="5400000">
            <a:off x="1335079" y="4234519"/>
            <a:ext cx="577514" cy="2933701"/>
          </a:xfrm>
          <a:prstGeom prst="rect">
            <a:avLst/>
          </a:prstGeom>
        </p:spPr>
      </p:pic>
      <p:sp>
        <p:nvSpPr>
          <p:cNvPr id="39" name="Rectangle 38">
            <a:extLst>
              <a:ext uri="{FF2B5EF4-FFF2-40B4-BE49-F238E27FC236}">
                <a16:creationId xmlns:a16="http://schemas.microsoft.com/office/drawing/2014/main" id="{F61C5CFC-528C-41F0-BE2C-D146DDAC0427}"/>
              </a:ext>
            </a:extLst>
          </p:cNvPr>
          <p:cNvSpPr/>
          <p:nvPr/>
        </p:nvSpPr>
        <p:spPr>
          <a:xfrm>
            <a:off x="188884" y="740455"/>
            <a:ext cx="2743200" cy="53035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6C2564C3-4640-4C4B-9D1C-BCAEEF51D429}"/>
              </a:ext>
            </a:extLst>
          </p:cNvPr>
          <p:cNvSpPr/>
          <p:nvPr/>
        </p:nvSpPr>
        <p:spPr>
          <a:xfrm>
            <a:off x="2947023" y="735529"/>
            <a:ext cx="2743200" cy="53035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1318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B205EBA-3A26-426B-949C-EB03611A9A45}"/>
              </a:ext>
            </a:extLst>
          </p:cNvPr>
          <p:cNvSpPr/>
          <p:nvPr/>
        </p:nvSpPr>
        <p:spPr>
          <a:xfrm>
            <a:off x="106326" y="274604"/>
            <a:ext cx="5720316" cy="6370975"/>
          </a:xfrm>
          <a:prstGeom prst="rect">
            <a:avLst/>
          </a:prstGeom>
        </p:spPr>
        <p:txBody>
          <a:bodyPr wrap="square">
            <a:spAutoFit/>
          </a:bodyPr>
          <a:lstStyle/>
          <a:p>
            <a:r>
              <a:rPr lang="en-US" sz="1200" b="1" dirty="0">
                <a:latin typeface="Arial" panose="020B0604020202020204" pitchFamily="34" charset="0"/>
                <a:cs typeface="Arial" panose="020B0604020202020204" pitchFamily="34" charset="0"/>
              </a:rPr>
              <a:t>Summary: </a:t>
            </a:r>
            <a:r>
              <a:rPr lang="en-US" sz="1200" b="1" dirty="0" err="1">
                <a:latin typeface="Arial" panose="020B0604020202020204" pitchFamily="34" charset="0"/>
                <a:cs typeface="Arial" panose="020B0604020202020204" pitchFamily="34" charset="0"/>
              </a:rPr>
              <a:t>hbR</a:t>
            </a:r>
            <a:r>
              <a:rPr lang="en-US" sz="1200" b="1" dirty="0">
                <a:latin typeface="Arial" panose="020B0604020202020204" pitchFamily="34" charset="0"/>
                <a:cs typeface="Arial" panose="020B0604020202020204" pitchFamily="34" charset="0"/>
              </a:rPr>
              <a:t>: </a:t>
            </a:r>
          </a:p>
          <a:p>
            <a:r>
              <a:rPr lang="en-US" sz="1200" dirty="0">
                <a:latin typeface="Arial" panose="020B0604020202020204" pitchFamily="34" charset="0"/>
                <a:cs typeface="Arial" panose="020B0604020202020204" pitchFamily="34" charset="0"/>
              </a:rPr>
              <a:t>The task activation patterns differ significantly across the language study groups and the age cohorts. The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are significantly higher in response to No-Go task in the monolingual group when compared to the heritage group. However, in the bilingual group, the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are not significantly changed in response to No-Go task. Out of 22 fNIRS channels, made up of source/detector pair,  the number of channels that have shown significantly higher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is 2 and 3 for heritage and monolingual group respectively. </a:t>
            </a:r>
          </a:p>
          <a:p>
            <a:endParaRPr lang="en-US" sz="1200" dirty="0">
              <a:latin typeface="Arial" panose="020B0604020202020204" pitchFamily="34" charset="0"/>
              <a:cs typeface="Arial" panose="020B0604020202020204" pitchFamily="34" charset="0"/>
            </a:endParaRPr>
          </a:p>
          <a:p>
            <a:r>
              <a:rPr lang="en-US" sz="1200" dirty="0">
                <a:latin typeface="Arial" panose="020B0604020202020204" pitchFamily="34" charset="0"/>
                <a:cs typeface="Arial" panose="020B0604020202020204" pitchFamily="34" charset="0"/>
              </a:rPr>
              <a:t>In contrast, in children cohort, the monolingual showed significant increase in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while bilingual group showed a significant decrease in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a:t>
            </a:r>
          </a:p>
          <a:p>
            <a:r>
              <a:rPr lang="en-US" sz="1200" dirty="0">
                <a:latin typeface="Arial" panose="020B0604020202020204" pitchFamily="34" charset="0"/>
                <a:cs typeface="Arial" panose="020B0604020202020204" pitchFamily="34" charset="0"/>
              </a:rPr>
              <a:t>In the bilingual children group, two channels showed a significant decrease in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and in the monolingual group four channels showed a significant increase in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a:t>
            </a:r>
          </a:p>
          <a:p>
            <a:endParaRPr lang="en-US" sz="1200" dirty="0">
              <a:latin typeface="Arial" panose="020B0604020202020204" pitchFamily="34" charset="0"/>
              <a:cs typeface="Arial" panose="020B0604020202020204" pitchFamily="34" charset="0"/>
            </a:endParaRPr>
          </a:p>
          <a:p>
            <a:pPr fontAlgn="ctr"/>
            <a:r>
              <a:rPr lang="en-US" sz="1200" dirty="0">
                <a:latin typeface="Arial" panose="020B0604020202020204" pitchFamily="34" charset="0"/>
                <a:cs typeface="Arial" panose="020B0604020202020204" pitchFamily="34" charset="0"/>
              </a:rPr>
              <a:t>In adults, there is no significant changes in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in the bilingual group. While in both the heritage and monolingual groups showed significantly higher levels of the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in the Brodmann area (46R/L) that involves in “working memory, sustaining attention, and regulating self-control”. Also in the heritage group, parts of the brain (Brodmann area 9R, and 10L) that are involved with “memory encoding and retrieval and use of language, motor planning, organization, regulation and management of uncertainty” are also showed a significant increase in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a:t>
            </a:r>
            <a:r>
              <a:rPr lang="en-US" sz="1200" dirty="0">
                <a:highlight>
                  <a:srgbClr val="FFFF00"/>
                </a:highlight>
                <a:latin typeface="Arial" panose="020B0604020202020204" pitchFamily="34" charset="0"/>
                <a:cs typeface="Arial" panose="020B0604020202020204" pitchFamily="34" charset="0"/>
              </a:rPr>
              <a:t>[need to be cautious in over interpreting this section]</a:t>
            </a:r>
          </a:p>
          <a:p>
            <a:pPr fontAlgn="ctr"/>
            <a:endParaRPr lang="en-US" sz="1200" dirty="0">
              <a:highlight>
                <a:srgbClr val="FFFF00"/>
              </a:highlight>
              <a:latin typeface="Arial" panose="020B0604020202020204" pitchFamily="34" charset="0"/>
              <a:cs typeface="Arial" panose="020B0604020202020204" pitchFamily="34" charset="0"/>
            </a:endParaRPr>
          </a:p>
          <a:p>
            <a:pPr fontAlgn="ctr"/>
            <a:r>
              <a:rPr lang="en-US" sz="1200" b="1" dirty="0">
                <a:highlight>
                  <a:srgbClr val="FFFF00"/>
                </a:highlight>
                <a:latin typeface="Arial" panose="020B0604020202020204" pitchFamily="34" charset="0"/>
                <a:cs typeface="Arial" panose="020B0604020202020204" pitchFamily="34" charset="0"/>
              </a:rPr>
              <a:t>[The mapping of the channels to Brodmann areas are done for Adults and not for children. We need to be extremely cautious in interpreting the results] </a:t>
            </a:r>
          </a:p>
          <a:p>
            <a:pPr fontAlgn="ctr"/>
            <a:r>
              <a:rPr lang="en-US" sz="1200" dirty="0">
                <a:latin typeface="Arial" panose="020B0604020202020204" pitchFamily="34" charset="0"/>
                <a:cs typeface="Arial" panose="020B0604020202020204" pitchFamily="34" charset="0"/>
              </a:rPr>
              <a:t>In children, in the monolingual group, the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are significantly increased in the parts of the brain (Brodmann area 9R, 10L and 46R). While in bilingual group, the </a:t>
            </a:r>
            <a:r>
              <a:rPr lang="en-US" sz="1200" dirty="0" err="1">
                <a:latin typeface="Arial" panose="020B0604020202020204" pitchFamily="34" charset="0"/>
                <a:cs typeface="Arial" panose="020B0604020202020204" pitchFamily="34" charset="0"/>
              </a:rPr>
              <a:t>hbR</a:t>
            </a:r>
            <a:r>
              <a:rPr lang="en-US" sz="1200" dirty="0">
                <a:latin typeface="Arial" panose="020B0604020202020204" pitchFamily="34" charset="0"/>
                <a:cs typeface="Arial" panose="020B0604020202020204" pitchFamily="34" charset="0"/>
              </a:rPr>
              <a:t> levels are significantly decreased in the parts of the brain (Brodmann area 8R and 9L). </a:t>
            </a:r>
            <a:endParaRPr lang="en-US" sz="1200" dirty="0">
              <a:highlight>
                <a:srgbClr val="FFFF00"/>
              </a:highlight>
              <a:latin typeface="Arial" panose="020B0604020202020204" pitchFamily="34" charset="0"/>
              <a:cs typeface="Arial" panose="020B0604020202020204" pitchFamily="34" charset="0"/>
            </a:endParaRPr>
          </a:p>
          <a:p>
            <a:pPr fontAlgn="ctr"/>
            <a:endParaRPr lang="en-US" sz="1200" dirty="0">
              <a:highlight>
                <a:srgbClr val="FFFF00"/>
              </a:highlight>
              <a:latin typeface="Arial" panose="020B0604020202020204" pitchFamily="34" charset="0"/>
              <a:cs typeface="Arial" panose="020B0604020202020204" pitchFamily="34" charset="0"/>
            </a:endParaRPr>
          </a:p>
          <a:p>
            <a:pPr fontAlgn="ctr"/>
            <a:endParaRPr lang="en-US" sz="1200" dirty="0">
              <a:highlight>
                <a:srgbClr val="FFFF00"/>
              </a:highligh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0199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E8E86-C644-4F60-A1D2-6B1D40F9BE24}"/>
              </a:ext>
            </a:extLst>
          </p:cNvPr>
          <p:cNvSpPr>
            <a:spLocks noGrp="1"/>
          </p:cNvSpPr>
          <p:nvPr>
            <p:ph type="title"/>
          </p:nvPr>
        </p:nvSpPr>
        <p:spPr/>
        <p:txBody>
          <a:bodyPr/>
          <a:lstStyle/>
          <a:p>
            <a:r>
              <a:rPr lang="en-US" dirty="0"/>
              <a:t>DCCS tasks for both Adults and Kids</a:t>
            </a:r>
          </a:p>
        </p:txBody>
      </p:sp>
      <p:sp>
        <p:nvSpPr>
          <p:cNvPr id="4" name="Text Placeholder 3">
            <a:extLst>
              <a:ext uri="{FF2B5EF4-FFF2-40B4-BE49-F238E27FC236}">
                <a16:creationId xmlns:a16="http://schemas.microsoft.com/office/drawing/2014/main" id="{F6A4CBFD-170A-43DC-B997-76C9A81D856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09182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870173" y="1675042"/>
            <a:ext cx="484428" cy="307777"/>
          </a:xfrm>
          <a:prstGeom prst="rect">
            <a:avLst/>
          </a:prstGeom>
          <a:noFill/>
        </p:spPr>
        <p:txBody>
          <a:bodyPr wrap="none" rtlCol="0">
            <a:spAutoFit/>
          </a:bodyPr>
          <a:lstStyle/>
          <a:p>
            <a:r>
              <a:rPr lang="en-US" sz="1400" dirty="0"/>
              <a:t>Kids</a:t>
            </a:r>
          </a:p>
        </p:txBody>
      </p:sp>
      <p:sp>
        <p:nvSpPr>
          <p:cNvPr id="18" name="TextBox 17"/>
          <p:cNvSpPr txBox="1"/>
          <p:nvPr/>
        </p:nvSpPr>
        <p:spPr>
          <a:xfrm>
            <a:off x="1309366" y="1737205"/>
            <a:ext cx="651140" cy="307777"/>
          </a:xfrm>
          <a:prstGeom prst="rect">
            <a:avLst/>
          </a:prstGeom>
          <a:noFill/>
        </p:spPr>
        <p:txBody>
          <a:bodyPr wrap="none" rtlCol="0">
            <a:spAutoFit/>
          </a:bodyPr>
          <a:lstStyle/>
          <a:p>
            <a:r>
              <a:rPr lang="en-US" sz="1400" dirty="0"/>
              <a:t>Adults</a:t>
            </a:r>
          </a:p>
        </p:txBody>
      </p:sp>
      <p:sp>
        <p:nvSpPr>
          <p:cNvPr id="19" name="TextBox 18"/>
          <p:cNvSpPr txBox="1"/>
          <p:nvPr/>
        </p:nvSpPr>
        <p:spPr>
          <a:xfrm>
            <a:off x="0" y="2485332"/>
            <a:ext cx="400110" cy="772006"/>
          </a:xfrm>
          <a:prstGeom prst="rect">
            <a:avLst/>
          </a:prstGeom>
          <a:noFill/>
        </p:spPr>
        <p:txBody>
          <a:bodyPr vert="vert270" wrap="none" rtlCol="0">
            <a:spAutoFit/>
          </a:bodyPr>
          <a:lstStyle/>
          <a:p>
            <a:r>
              <a:rPr lang="en-US" sz="1400" dirty="0"/>
              <a:t>Bi-lingual</a:t>
            </a:r>
          </a:p>
        </p:txBody>
      </p:sp>
      <p:sp>
        <p:nvSpPr>
          <p:cNvPr id="28" name="TextBox 27"/>
          <p:cNvSpPr txBox="1"/>
          <p:nvPr/>
        </p:nvSpPr>
        <p:spPr>
          <a:xfrm>
            <a:off x="0" y="4082223"/>
            <a:ext cx="400110" cy="717056"/>
          </a:xfrm>
          <a:prstGeom prst="rect">
            <a:avLst/>
          </a:prstGeom>
          <a:noFill/>
        </p:spPr>
        <p:txBody>
          <a:bodyPr vert="vert270" wrap="none" rtlCol="0">
            <a:spAutoFit/>
          </a:bodyPr>
          <a:lstStyle/>
          <a:p>
            <a:r>
              <a:rPr lang="en-US" sz="1400" dirty="0"/>
              <a:t>Heritage</a:t>
            </a:r>
          </a:p>
        </p:txBody>
      </p:sp>
      <p:sp>
        <p:nvSpPr>
          <p:cNvPr id="29" name="TextBox 28"/>
          <p:cNvSpPr txBox="1"/>
          <p:nvPr/>
        </p:nvSpPr>
        <p:spPr>
          <a:xfrm>
            <a:off x="19511" y="5592088"/>
            <a:ext cx="400110" cy="1070165"/>
          </a:xfrm>
          <a:prstGeom prst="rect">
            <a:avLst/>
          </a:prstGeom>
          <a:noFill/>
        </p:spPr>
        <p:txBody>
          <a:bodyPr vert="vert270" wrap="none" rtlCol="0">
            <a:spAutoFit/>
          </a:bodyPr>
          <a:lstStyle/>
          <a:p>
            <a:r>
              <a:rPr lang="en-US" sz="1400" dirty="0"/>
              <a:t>Mono-lingual</a:t>
            </a:r>
          </a:p>
        </p:txBody>
      </p:sp>
      <p:sp>
        <p:nvSpPr>
          <p:cNvPr id="2" name="Title 1">
            <a:extLst>
              <a:ext uri="{FF2B5EF4-FFF2-40B4-BE49-F238E27FC236}">
                <a16:creationId xmlns:a16="http://schemas.microsoft.com/office/drawing/2014/main" id="{E9D6F52A-BF0E-4057-9BAF-10A633523C16}"/>
              </a:ext>
            </a:extLst>
          </p:cNvPr>
          <p:cNvSpPr>
            <a:spLocks noGrp="1"/>
          </p:cNvSpPr>
          <p:nvPr>
            <p:ph type="title"/>
          </p:nvPr>
        </p:nvSpPr>
        <p:spPr/>
        <p:txBody>
          <a:bodyPr/>
          <a:lstStyle/>
          <a:p>
            <a:r>
              <a:rPr lang="en-US" dirty="0"/>
              <a:t>Task activation brain areas at group level – DCCS (Shape)– </a:t>
            </a:r>
            <a:r>
              <a:rPr lang="en-US" dirty="0" err="1"/>
              <a:t>hbO</a:t>
            </a:r>
            <a:endParaRPr lang="en-US" dirty="0"/>
          </a:p>
        </p:txBody>
      </p:sp>
      <p:sp>
        <p:nvSpPr>
          <p:cNvPr id="16" name="TextBox 15">
            <a:extLst>
              <a:ext uri="{FF2B5EF4-FFF2-40B4-BE49-F238E27FC236}">
                <a16:creationId xmlns:a16="http://schemas.microsoft.com/office/drawing/2014/main" id="{2A909A60-52C4-4719-92FF-88A91014EA34}"/>
              </a:ext>
            </a:extLst>
          </p:cNvPr>
          <p:cNvSpPr txBox="1"/>
          <p:nvPr/>
        </p:nvSpPr>
        <p:spPr>
          <a:xfrm>
            <a:off x="56265" y="1889787"/>
            <a:ext cx="317716" cy="338554"/>
          </a:xfrm>
          <a:prstGeom prst="rect">
            <a:avLst/>
          </a:prstGeom>
          <a:noFill/>
        </p:spPr>
        <p:txBody>
          <a:bodyPr wrap="square" rtlCol="0">
            <a:spAutoFit/>
          </a:bodyPr>
          <a:lstStyle/>
          <a:p>
            <a:r>
              <a:rPr lang="en-US" sz="1600" b="1" dirty="0"/>
              <a:t>A</a:t>
            </a:r>
          </a:p>
        </p:txBody>
      </p:sp>
      <p:sp>
        <p:nvSpPr>
          <p:cNvPr id="20" name="TextBox 19">
            <a:extLst>
              <a:ext uri="{FF2B5EF4-FFF2-40B4-BE49-F238E27FC236}">
                <a16:creationId xmlns:a16="http://schemas.microsoft.com/office/drawing/2014/main" id="{0DE8B9E7-9459-4524-B7E4-EBDBDD50D875}"/>
              </a:ext>
            </a:extLst>
          </p:cNvPr>
          <p:cNvSpPr txBox="1"/>
          <p:nvPr/>
        </p:nvSpPr>
        <p:spPr>
          <a:xfrm>
            <a:off x="76977" y="3413879"/>
            <a:ext cx="317716" cy="338554"/>
          </a:xfrm>
          <a:prstGeom prst="rect">
            <a:avLst/>
          </a:prstGeom>
          <a:noFill/>
        </p:spPr>
        <p:txBody>
          <a:bodyPr wrap="square" rtlCol="0">
            <a:spAutoFit/>
          </a:bodyPr>
          <a:lstStyle/>
          <a:p>
            <a:r>
              <a:rPr lang="en-US" sz="1600" b="1" dirty="0"/>
              <a:t>B</a:t>
            </a:r>
          </a:p>
        </p:txBody>
      </p:sp>
      <p:sp>
        <p:nvSpPr>
          <p:cNvPr id="21" name="TextBox 20">
            <a:extLst>
              <a:ext uri="{FF2B5EF4-FFF2-40B4-BE49-F238E27FC236}">
                <a16:creationId xmlns:a16="http://schemas.microsoft.com/office/drawing/2014/main" id="{FE8D6C2F-DEA9-43C0-8072-DF37DD006594}"/>
              </a:ext>
            </a:extLst>
          </p:cNvPr>
          <p:cNvSpPr txBox="1"/>
          <p:nvPr/>
        </p:nvSpPr>
        <p:spPr>
          <a:xfrm>
            <a:off x="56265" y="5014171"/>
            <a:ext cx="317716" cy="338554"/>
          </a:xfrm>
          <a:prstGeom prst="rect">
            <a:avLst/>
          </a:prstGeom>
          <a:noFill/>
        </p:spPr>
        <p:txBody>
          <a:bodyPr wrap="square" rtlCol="0">
            <a:spAutoFit/>
          </a:bodyPr>
          <a:lstStyle/>
          <a:p>
            <a:r>
              <a:rPr lang="en-US" sz="1600" b="1" dirty="0"/>
              <a:t>C</a:t>
            </a:r>
          </a:p>
        </p:txBody>
      </p:sp>
      <p:sp>
        <p:nvSpPr>
          <p:cNvPr id="27" name="TextBox 26">
            <a:extLst>
              <a:ext uri="{FF2B5EF4-FFF2-40B4-BE49-F238E27FC236}">
                <a16:creationId xmlns:a16="http://schemas.microsoft.com/office/drawing/2014/main" id="{D66A0069-BBF2-4E5E-B13C-CA701A395AAD}"/>
              </a:ext>
            </a:extLst>
          </p:cNvPr>
          <p:cNvSpPr txBox="1"/>
          <p:nvPr/>
        </p:nvSpPr>
        <p:spPr>
          <a:xfrm>
            <a:off x="2796376" y="1889787"/>
            <a:ext cx="317716" cy="338554"/>
          </a:xfrm>
          <a:prstGeom prst="rect">
            <a:avLst/>
          </a:prstGeom>
          <a:noFill/>
        </p:spPr>
        <p:txBody>
          <a:bodyPr wrap="square" rtlCol="0">
            <a:spAutoFit/>
          </a:bodyPr>
          <a:lstStyle/>
          <a:p>
            <a:r>
              <a:rPr lang="en-US" sz="1600" b="1" dirty="0"/>
              <a:t>D</a:t>
            </a:r>
          </a:p>
        </p:txBody>
      </p:sp>
      <p:sp>
        <p:nvSpPr>
          <p:cNvPr id="30" name="TextBox 29">
            <a:extLst>
              <a:ext uri="{FF2B5EF4-FFF2-40B4-BE49-F238E27FC236}">
                <a16:creationId xmlns:a16="http://schemas.microsoft.com/office/drawing/2014/main" id="{36634AA4-D490-4659-A787-426AFAE60CA0}"/>
              </a:ext>
            </a:extLst>
          </p:cNvPr>
          <p:cNvSpPr txBox="1"/>
          <p:nvPr/>
        </p:nvSpPr>
        <p:spPr>
          <a:xfrm>
            <a:off x="2817088" y="3413879"/>
            <a:ext cx="317716" cy="338554"/>
          </a:xfrm>
          <a:prstGeom prst="rect">
            <a:avLst/>
          </a:prstGeom>
          <a:noFill/>
        </p:spPr>
        <p:txBody>
          <a:bodyPr wrap="square" rtlCol="0">
            <a:spAutoFit/>
          </a:bodyPr>
          <a:lstStyle/>
          <a:p>
            <a:r>
              <a:rPr lang="en-US" sz="1600" b="1" dirty="0"/>
              <a:t>E</a:t>
            </a:r>
          </a:p>
        </p:txBody>
      </p:sp>
      <p:sp>
        <p:nvSpPr>
          <p:cNvPr id="31" name="TextBox 30">
            <a:extLst>
              <a:ext uri="{FF2B5EF4-FFF2-40B4-BE49-F238E27FC236}">
                <a16:creationId xmlns:a16="http://schemas.microsoft.com/office/drawing/2014/main" id="{5F9C4D2E-7F4F-4054-9E4B-91001B161DDF}"/>
              </a:ext>
            </a:extLst>
          </p:cNvPr>
          <p:cNvSpPr txBox="1"/>
          <p:nvPr/>
        </p:nvSpPr>
        <p:spPr>
          <a:xfrm>
            <a:off x="2796376" y="5014171"/>
            <a:ext cx="317716" cy="338554"/>
          </a:xfrm>
          <a:prstGeom prst="rect">
            <a:avLst/>
          </a:prstGeom>
          <a:noFill/>
        </p:spPr>
        <p:txBody>
          <a:bodyPr wrap="square" rtlCol="0">
            <a:spAutoFit/>
          </a:bodyPr>
          <a:lstStyle/>
          <a:p>
            <a:r>
              <a:rPr lang="en-US" sz="1600" b="1" dirty="0"/>
              <a:t>F</a:t>
            </a:r>
          </a:p>
        </p:txBody>
      </p:sp>
      <p:pic>
        <p:nvPicPr>
          <p:cNvPr id="8" name="Picture 7"/>
          <p:cNvPicPr>
            <a:picLocks noChangeAspect="1"/>
          </p:cNvPicPr>
          <p:nvPr/>
        </p:nvPicPr>
        <p:blipFill rotWithShape="1">
          <a:blip r:embed="rId2"/>
          <a:srcRect l="13339" t="6857" r="25345" b="50286"/>
          <a:stretch/>
        </p:blipFill>
        <p:spPr>
          <a:xfrm>
            <a:off x="302961" y="2003508"/>
            <a:ext cx="2615184" cy="1371600"/>
          </a:xfrm>
          <a:prstGeom prst="rect">
            <a:avLst/>
          </a:prstGeom>
        </p:spPr>
      </p:pic>
      <p:pic>
        <p:nvPicPr>
          <p:cNvPr id="9" name="Picture 8"/>
          <p:cNvPicPr>
            <a:picLocks noChangeAspect="1"/>
          </p:cNvPicPr>
          <p:nvPr/>
        </p:nvPicPr>
        <p:blipFill rotWithShape="1">
          <a:blip r:embed="rId3"/>
          <a:srcRect l="13339" t="6857" r="25345" b="50286"/>
          <a:stretch/>
        </p:blipFill>
        <p:spPr>
          <a:xfrm>
            <a:off x="298299" y="3512223"/>
            <a:ext cx="2615184" cy="1371600"/>
          </a:xfrm>
          <a:prstGeom prst="rect">
            <a:avLst/>
          </a:prstGeom>
        </p:spPr>
      </p:pic>
      <p:pic>
        <p:nvPicPr>
          <p:cNvPr id="12" name="Picture 11"/>
          <p:cNvPicPr>
            <a:picLocks noChangeAspect="1"/>
          </p:cNvPicPr>
          <p:nvPr/>
        </p:nvPicPr>
        <p:blipFill rotWithShape="1">
          <a:blip r:embed="rId4"/>
          <a:srcRect l="13339" t="6857" r="25345" b="50286"/>
          <a:stretch/>
        </p:blipFill>
        <p:spPr>
          <a:xfrm>
            <a:off x="298299" y="5213360"/>
            <a:ext cx="2615184" cy="1371600"/>
          </a:xfrm>
          <a:prstGeom prst="rect">
            <a:avLst/>
          </a:prstGeom>
        </p:spPr>
      </p:pic>
      <p:pic>
        <p:nvPicPr>
          <p:cNvPr id="13" name="Picture 12"/>
          <p:cNvPicPr>
            <a:picLocks noChangeAspect="1"/>
          </p:cNvPicPr>
          <p:nvPr/>
        </p:nvPicPr>
        <p:blipFill rotWithShape="1">
          <a:blip r:embed="rId5"/>
          <a:srcRect l="13339" t="6857" r="25345" b="50286"/>
          <a:stretch/>
        </p:blipFill>
        <p:spPr>
          <a:xfrm>
            <a:off x="3047009" y="2044729"/>
            <a:ext cx="2615184" cy="1371600"/>
          </a:xfrm>
          <a:prstGeom prst="rect">
            <a:avLst/>
          </a:prstGeom>
        </p:spPr>
      </p:pic>
      <p:pic>
        <p:nvPicPr>
          <p:cNvPr id="14" name="Picture 13"/>
          <p:cNvPicPr>
            <a:picLocks noChangeAspect="1"/>
          </p:cNvPicPr>
          <p:nvPr/>
        </p:nvPicPr>
        <p:blipFill rotWithShape="1">
          <a:blip r:embed="rId6"/>
          <a:srcRect l="13339" t="6857" r="25345" b="50286"/>
          <a:stretch/>
        </p:blipFill>
        <p:spPr>
          <a:xfrm>
            <a:off x="3004419" y="5227083"/>
            <a:ext cx="2615184" cy="1371600"/>
          </a:xfrm>
          <a:prstGeom prst="rect">
            <a:avLst/>
          </a:prstGeom>
        </p:spPr>
      </p:pic>
      <p:pic>
        <p:nvPicPr>
          <p:cNvPr id="32" name="Picture 31"/>
          <p:cNvPicPr>
            <a:picLocks noChangeAspect="1"/>
          </p:cNvPicPr>
          <p:nvPr/>
        </p:nvPicPr>
        <p:blipFill rotWithShape="1">
          <a:blip r:embed="rId7"/>
          <a:srcRect l="67714" r="18045"/>
          <a:stretch/>
        </p:blipFill>
        <p:spPr>
          <a:xfrm rot="5400000">
            <a:off x="4049665" y="5518844"/>
            <a:ext cx="587144" cy="3093721"/>
          </a:xfrm>
          <a:prstGeom prst="rect">
            <a:avLst/>
          </a:prstGeom>
        </p:spPr>
      </p:pic>
      <p:pic>
        <p:nvPicPr>
          <p:cNvPr id="33" name="Picture 32"/>
          <p:cNvPicPr>
            <a:picLocks noChangeAspect="1"/>
          </p:cNvPicPr>
          <p:nvPr/>
        </p:nvPicPr>
        <p:blipFill rotWithShape="1">
          <a:blip r:embed="rId8"/>
          <a:srcRect l="67714" r="18279"/>
          <a:stretch/>
        </p:blipFill>
        <p:spPr>
          <a:xfrm rot="5400000">
            <a:off x="1258101" y="5514031"/>
            <a:ext cx="577519" cy="3093721"/>
          </a:xfrm>
          <a:prstGeom prst="rect">
            <a:avLst/>
          </a:prstGeom>
        </p:spPr>
      </p:pic>
    </p:spTree>
    <p:extLst>
      <p:ext uri="{BB962C8B-B14F-4D97-AF65-F5344CB8AC3E}">
        <p14:creationId xmlns:p14="http://schemas.microsoft.com/office/powerpoint/2010/main" val="2910726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870173" y="1675042"/>
            <a:ext cx="484428" cy="307777"/>
          </a:xfrm>
          <a:prstGeom prst="rect">
            <a:avLst/>
          </a:prstGeom>
          <a:noFill/>
        </p:spPr>
        <p:txBody>
          <a:bodyPr wrap="none" rtlCol="0">
            <a:spAutoFit/>
          </a:bodyPr>
          <a:lstStyle/>
          <a:p>
            <a:r>
              <a:rPr lang="en-US" sz="1400" dirty="0"/>
              <a:t>Kids</a:t>
            </a:r>
          </a:p>
        </p:txBody>
      </p:sp>
      <p:sp>
        <p:nvSpPr>
          <p:cNvPr id="18" name="TextBox 17"/>
          <p:cNvSpPr txBox="1"/>
          <p:nvPr/>
        </p:nvSpPr>
        <p:spPr>
          <a:xfrm>
            <a:off x="1309366" y="1737205"/>
            <a:ext cx="651140" cy="307777"/>
          </a:xfrm>
          <a:prstGeom prst="rect">
            <a:avLst/>
          </a:prstGeom>
          <a:noFill/>
        </p:spPr>
        <p:txBody>
          <a:bodyPr wrap="none" rtlCol="0">
            <a:spAutoFit/>
          </a:bodyPr>
          <a:lstStyle/>
          <a:p>
            <a:r>
              <a:rPr lang="en-US" sz="1400" dirty="0"/>
              <a:t>Adults</a:t>
            </a:r>
          </a:p>
        </p:txBody>
      </p:sp>
      <p:sp>
        <p:nvSpPr>
          <p:cNvPr id="19" name="TextBox 18"/>
          <p:cNvSpPr txBox="1"/>
          <p:nvPr/>
        </p:nvSpPr>
        <p:spPr>
          <a:xfrm>
            <a:off x="0" y="2485332"/>
            <a:ext cx="400110" cy="772006"/>
          </a:xfrm>
          <a:prstGeom prst="rect">
            <a:avLst/>
          </a:prstGeom>
          <a:noFill/>
        </p:spPr>
        <p:txBody>
          <a:bodyPr vert="vert270" wrap="none" rtlCol="0">
            <a:spAutoFit/>
          </a:bodyPr>
          <a:lstStyle/>
          <a:p>
            <a:r>
              <a:rPr lang="en-US" sz="1400" dirty="0"/>
              <a:t>Bi-lingual</a:t>
            </a:r>
          </a:p>
        </p:txBody>
      </p:sp>
      <p:sp>
        <p:nvSpPr>
          <p:cNvPr id="28" name="TextBox 27"/>
          <p:cNvSpPr txBox="1"/>
          <p:nvPr/>
        </p:nvSpPr>
        <p:spPr>
          <a:xfrm>
            <a:off x="0" y="4082223"/>
            <a:ext cx="400110" cy="717056"/>
          </a:xfrm>
          <a:prstGeom prst="rect">
            <a:avLst/>
          </a:prstGeom>
          <a:noFill/>
        </p:spPr>
        <p:txBody>
          <a:bodyPr vert="vert270" wrap="none" rtlCol="0">
            <a:spAutoFit/>
          </a:bodyPr>
          <a:lstStyle/>
          <a:p>
            <a:r>
              <a:rPr lang="en-US" sz="1400" dirty="0"/>
              <a:t>Heritage</a:t>
            </a:r>
          </a:p>
        </p:txBody>
      </p:sp>
      <p:sp>
        <p:nvSpPr>
          <p:cNvPr id="29" name="TextBox 28"/>
          <p:cNvSpPr txBox="1"/>
          <p:nvPr/>
        </p:nvSpPr>
        <p:spPr>
          <a:xfrm>
            <a:off x="19511" y="5592088"/>
            <a:ext cx="400110" cy="1070165"/>
          </a:xfrm>
          <a:prstGeom prst="rect">
            <a:avLst/>
          </a:prstGeom>
          <a:noFill/>
        </p:spPr>
        <p:txBody>
          <a:bodyPr vert="vert270" wrap="none" rtlCol="0">
            <a:spAutoFit/>
          </a:bodyPr>
          <a:lstStyle/>
          <a:p>
            <a:r>
              <a:rPr lang="en-US" sz="1400" dirty="0"/>
              <a:t>Mono-lingual</a:t>
            </a:r>
          </a:p>
        </p:txBody>
      </p:sp>
      <p:sp>
        <p:nvSpPr>
          <p:cNvPr id="2" name="Title 1">
            <a:extLst>
              <a:ext uri="{FF2B5EF4-FFF2-40B4-BE49-F238E27FC236}">
                <a16:creationId xmlns:a16="http://schemas.microsoft.com/office/drawing/2014/main" id="{E9D6F52A-BF0E-4057-9BAF-10A633523C16}"/>
              </a:ext>
            </a:extLst>
          </p:cNvPr>
          <p:cNvSpPr>
            <a:spLocks noGrp="1"/>
          </p:cNvSpPr>
          <p:nvPr>
            <p:ph type="title"/>
          </p:nvPr>
        </p:nvSpPr>
        <p:spPr/>
        <p:txBody>
          <a:bodyPr/>
          <a:lstStyle/>
          <a:p>
            <a:r>
              <a:rPr lang="en-US" dirty="0"/>
              <a:t>Task activation brain areas at group level – DCCS (Color)– </a:t>
            </a:r>
            <a:r>
              <a:rPr lang="en-US" dirty="0" err="1"/>
              <a:t>hbO</a:t>
            </a:r>
            <a:endParaRPr lang="en-US" dirty="0"/>
          </a:p>
        </p:txBody>
      </p:sp>
      <p:sp>
        <p:nvSpPr>
          <p:cNvPr id="16" name="TextBox 15">
            <a:extLst>
              <a:ext uri="{FF2B5EF4-FFF2-40B4-BE49-F238E27FC236}">
                <a16:creationId xmlns:a16="http://schemas.microsoft.com/office/drawing/2014/main" id="{2A909A60-52C4-4719-92FF-88A91014EA34}"/>
              </a:ext>
            </a:extLst>
          </p:cNvPr>
          <p:cNvSpPr txBox="1"/>
          <p:nvPr/>
        </p:nvSpPr>
        <p:spPr>
          <a:xfrm>
            <a:off x="56265" y="1889787"/>
            <a:ext cx="317716" cy="338554"/>
          </a:xfrm>
          <a:prstGeom prst="rect">
            <a:avLst/>
          </a:prstGeom>
          <a:noFill/>
        </p:spPr>
        <p:txBody>
          <a:bodyPr wrap="square" rtlCol="0">
            <a:spAutoFit/>
          </a:bodyPr>
          <a:lstStyle/>
          <a:p>
            <a:r>
              <a:rPr lang="en-US" sz="1600" b="1" dirty="0"/>
              <a:t>A</a:t>
            </a:r>
          </a:p>
        </p:txBody>
      </p:sp>
      <p:sp>
        <p:nvSpPr>
          <p:cNvPr id="20" name="TextBox 19">
            <a:extLst>
              <a:ext uri="{FF2B5EF4-FFF2-40B4-BE49-F238E27FC236}">
                <a16:creationId xmlns:a16="http://schemas.microsoft.com/office/drawing/2014/main" id="{0DE8B9E7-9459-4524-B7E4-EBDBDD50D875}"/>
              </a:ext>
            </a:extLst>
          </p:cNvPr>
          <p:cNvSpPr txBox="1"/>
          <p:nvPr/>
        </p:nvSpPr>
        <p:spPr>
          <a:xfrm>
            <a:off x="76977" y="3413879"/>
            <a:ext cx="317716" cy="338554"/>
          </a:xfrm>
          <a:prstGeom prst="rect">
            <a:avLst/>
          </a:prstGeom>
          <a:noFill/>
        </p:spPr>
        <p:txBody>
          <a:bodyPr wrap="square" rtlCol="0">
            <a:spAutoFit/>
          </a:bodyPr>
          <a:lstStyle/>
          <a:p>
            <a:r>
              <a:rPr lang="en-US" sz="1600" b="1" dirty="0"/>
              <a:t>B</a:t>
            </a:r>
          </a:p>
        </p:txBody>
      </p:sp>
      <p:sp>
        <p:nvSpPr>
          <p:cNvPr id="21" name="TextBox 20">
            <a:extLst>
              <a:ext uri="{FF2B5EF4-FFF2-40B4-BE49-F238E27FC236}">
                <a16:creationId xmlns:a16="http://schemas.microsoft.com/office/drawing/2014/main" id="{FE8D6C2F-DEA9-43C0-8072-DF37DD006594}"/>
              </a:ext>
            </a:extLst>
          </p:cNvPr>
          <p:cNvSpPr txBox="1"/>
          <p:nvPr/>
        </p:nvSpPr>
        <p:spPr>
          <a:xfrm>
            <a:off x="56265" y="5014171"/>
            <a:ext cx="317716" cy="338554"/>
          </a:xfrm>
          <a:prstGeom prst="rect">
            <a:avLst/>
          </a:prstGeom>
          <a:noFill/>
        </p:spPr>
        <p:txBody>
          <a:bodyPr wrap="square" rtlCol="0">
            <a:spAutoFit/>
          </a:bodyPr>
          <a:lstStyle/>
          <a:p>
            <a:r>
              <a:rPr lang="en-US" sz="1600" b="1" dirty="0"/>
              <a:t>C</a:t>
            </a:r>
          </a:p>
        </p:txBody>
      </p:sp>
      <p:sp>
        <p:nvSpPr>
          <p:cNvPr id="27" name="TextBox 26">
            <a:extLst>
              <a:ext uri="{FF2B5EF4-FFF2-40B4-BE49-F238E27FC236}">
                <a16:creationId xmlns:a16="http://schemas.microsoft.com/office/drawing/2014/main" id="{D66A0069-BBF2-4E5E-B13C-CA701A395AAD}"/>
              </a:ext>
            </a:extLst>
          </p:cNvPr>
          <p:cNvSpPr txBox="1"/>
          <p:nvPr/>
        </p:nvSpPr>
        <p:spPr>
          <a:xfrm>
            <a:off x="2796376" y="1889787"/>
            <a:ext cx="317716" cy="338554"/>
          </a:xfrm>
          <a:prstGeom prst="rect">
            <a:avLst/>
          </a:prstGeom>
          <a:noFill/>
        </p:spPr>
        <p:txBody>
          <a:bodyPr wrap="square" rtlCol="0">
            <a:spAutoFit/>
          </a:bodyPr>
          <a:lstStyle/>
          <a:p>
            <a:r>
              <a:rPr lang="en-US" sz="1600" b="1" dirty="0"/>
              <a:t>D</a:t>
            </a:r>
          </a:p>
        </p:txBody>
      </p:sp>
      <p:sp>
        <p:nvSpPr>
          <p:cNvPr id="30" name="TextBox 29">
            <a:extLst>
              <a:ext uri="{FF2B5EF4-FFF2-40B4-BE49-F238E27FC236}">
                <a16:creationId xmlns:a16="http://schemas.microsoft.com/office/drawing/2014/main" id="{36634AA4-D490-4659-A787-426AFAE60CA0}"/>
              </a:ext>
            </a:extLst>
          </p:cNvPr>
          <p:cNvSpPr txBox="1"/>
          <p:nvPr/>
        </p:nvSpPr>
        <p:spPr>
          <a:xfrm>
            <a:off x="2817088" y="3413879"/>
            <a:ext cx="317716" cy="338554"/>
          </a:xfrm>
          <a:prstGeom prst="rect">
            <a:avLst/>
          </a:prstGeom>
          <a:noFill/>
        </p:spPr>
        <p:txBody>
          <a:bodyPr wrap="square" rtlCol="0">
            <a:spAutoFit/>
          </a:bodyPr>
          <a:lstStyle/>
          <a:p>
            <a:r>
              <a:rPr lang="en-US" sz="1600" b="1" dirty="0"/>
              <a:t>E</a:t>
            </a:r>
          </a:p>
        </p:txBody>
      </p:sp>
      <p:sp>
        <p:nvSpPr>
          <p:cNvPr id="31" name="TextBox 30">
            <a:extLst>
              <a:ext uri="{FF2B5EF4-FFF2-40B4-BE49-F238E27FC236}">
                <a16:creationId xmlns:a16="http://schemas.microsoft.com/office/drawing/2014/main" id="{5F9C4D2E-7F4F-4054-9E4B-91001B161DDF}"/>
              </a:ext>
            </a:extLst>
          </p:cNvPr>
          <p:cNvSpPr txBox="1"/>
          <p:nvPr/>
        </p:nvSpPr>
        <p:spPr>
          <a:xfrm>
            <a:off x="2796376" y="5014171"/>
            <a:ext cx="317716" cy="338554"/>
          </a:xfrm>
          <a:prstGeom prst="rect">
            <a:avLst/>
          </a:prstGeom>
          <a:noFill/>
        </p:spPr>
        <p:txBody>
          <a:bodyPr wrap="square" rtlCol="0">
            <a:spAutoFit/>
          </a:bodyPr>
          <a:lstStyle/>
          <a:p>
            <a:r>
              <a:rPr lang="en-US" sz="1600" b="1" dirty="0"/>
              <a:t>F</a:t>
            </a:r>
          </a:p>
        </p:txBody>
      </p:sp>
      <p:pic>
        <p:nvPicPr>
          <p:cNvPr id="10" name="Picture 9"/>
          <p:cNvPicPr>
            <a:picLocks noChangeAspect="1"/>
          </p:cNvPicPr>
          <p:nvPr/>
        </p:nvPicPr>
        <p:blipFill rotWithShape="1">
          <a:blip r:embed="rId2"/>
          <a:srcRect l="13339" t="6857" r="25345" b="50286"/>
          <a:stretch/>
        </p:blipFill>
        <p:spPr>
          <a:xfrm>
            <a:off x="276832" y="2028828"/>
            <a:ext cx="2615184" cy="1371600"/>
          </a:xfrm>
          <a:prstGeom prst="rect">
            <a:avLst/>
          </a:prstGeom>
        </p:spPr>
      </p:pic>
      <p:pic>
        <p:nvPicPr>
          <p:cNvPr id="11" name="Picture 10"/>
          <p:cNvPicPr>
            <a:picLocks noChangeAspect="1"/>
          </p:cNvPicPr>
          <p:nvPr/>
        </p:nvPicPr>
        <p:blipFill rotWithShape="1">
          <a:blip r:embed="rId3"/>
          <a:srcRect l="13339" t="6857" r="25345" b="50286"/>
          <a:stretch/>
        </p:blipFill>
        <p:spPr>
          <a:xfrm>
            <a:off x="298299" y="3430033"/>
            <a:ext cx="2615184" cy="1371600"/>
          </a:xfrm>
          <a:prstGeom prst="rect">
            <a:avLst/>
          </a:prstGeom>
        </p:spPr>
      </p:pic>
      <p:pic>
        <p:nvPicPr>
          <p:cNvPr id="15" name="Picture 14"/>
          <p:cNvPicPr>
            <a:picLocks noChangeAspect="1"/>
          </p:cNvPicPr>
          <p:nvPr/>
        </p:nvPicPr>
        <p:blipFill rotWithShape="1">
          <a:blip r:embed="rId4"/>
          <a:srcRect l="13339" t="6857" r="25345" b="50286"/>
          <a:stretch/>
        </p:blipFill>
        <p:spPr>
          <a:xfrm>
            <a:off x="323227" y="5183877"/>
            <a:ext cx="2615184" cy="1371600"/>
          </a:xfrm>
          <a:prstGeom prst="rect">
            <a:avLst/>
          </a:prstGeom>
        </p:spPr>
      </p:pic>
      <p:pic>
        <p:nvPicPr>
          <p:cNvPr id="22" name="Picture 21"/>
          <p:cNvPicPr>
            <a:picLocks noChangeAspect="1"/>
          </p:cNvPicPr>
          <p:nvPr/>
        </p:nvPicPr>
        <p:blipFill rotWithShape="1">
          <a:blip r:embed="rId5"/>
          <a:srcRect l="13339" t="6857" r="25345" b="50286"/>
          <a:stretch/>
        </p:blipFill>
        <p:spPr>
          <a:xfrm>
            <a:off x="2994175" y="2062367"/>
            <a:ext cx="2615184" cy="1371600"/>
          </a:xfrm>
          <a:prstGeom prst="rect">
            <a:avLst/>
          </a:prstGeom>
        </p:spPr>
      </p:pic>
      <p:pic>
        <p:nvPicPr>
          <p:cNvPr id="23" name="Picture 22"/>
          <p:cNvPicPr>
            <a:picLocks noChangeAspect="1"/>
          </p:cNvPicPr>
          <p:nvPr/>
        </p:nvPicPr>
        <p:blipFill rotWithShape="1">
          <a:blip r:embed="rId6"/>
          <a:srcRect l="13768" t="6857" r="24916" b="50286"/>
          <a:stretch/>
        </p:blipFill>
        <p:spPr>
          <a:xfrm>
            <a:off x="3004419" y="5183877"/>
            <a:ext cx="2615184" cy="1371600"/>
          </a:xfrm>
          <a:prstGeom prst="rect">
            <a:avLst/>
          </a:prstGeom>
        </p:spPr>
      </p:pic>
      <p:pic>
        <p:nvPicPr>
          <p:cNvPr id="32" name="Picture 31"/>
          <p:cNvPicPr>
            <a:picLocks noChangeAspect="1"/>
          </p:cNvPicPr>
          <p:nvPr/>
        </p:nvPicPr>
        <p:blipFill rotWithShape="1">
          <a:blip r:embed="rId7"/>
          <a:srcRect l="67714" r="18045"/>
          <a:stretch/>
        </p:blipFill>
        <p:spPr>
          <a:xfrm rot="5400000">
            <a:off x="4049665" y="5518844"/>
            <a:ext cx="587144" cy="3093721"/>
          </a:xfrm>
          <a:prstGeom prst="rect">
            <a:avLst/>
          </a:prstGeom>
        </p:spPr>
      </p:pic>
      <p:pic>
        <p:nvPicPr>
          <p:cNvPr id="33" name="Picture 32"/>
          <p:cNvPicPr>
            <a:picLocks noChangeAspect="1"/>
          </p:cNvPicPr>
          <p:nvPr/>
        </p:nvPicPr>
        <p:blipFill rotWithShape="1">
          <a:blip r:embed="rId8"/>
          <a:srcRect l="67714" r="18279"/>
          <a:stretch/>
        </p:blipFill>
        <p:spPr>
          <a:xfrm rot="5400000">
            <a:off x="1258101" y="5514031"/>
            <a:ext cx="577519" cy="3093721"/>
          </a:xfrm>
          <a:prstGeom prst="rect">
            <a:avLst/>
          </a:prstGeom>
        </p:spPr>
      </p:pic>
    </p:spTree>
    <p:extLst>
      <p:ext uri="{BB962C8B-B14F-4D97-AF65-F5344CB8AC3E}">
        <p14:creationId xmlns:p14="http://schemas.microsoft.com/office/powerpoint/2010/main" val="2927318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870173" y="1675042"/>
            <a:ext cx="484428" cy="307777"/>
          </a:xfrm>
          <a:prstGeom prst="rect">
            <a:avLst/>
          </a:prstGeom>
          <a:noFill/>
        </p:spPr>
        <p:txBody>
          <a:bodyPr wrap="none" rtlCol="0">
            <a:spAutoFit/>
          </a:bodyPr>
          <a:lstStyle/>
          <a:p>
            <a:r>
              <a:rPr lang="en-US" sz="1400" dirty="0"/>
              <a:t>Kids</a:t>
            </a:r>
          </a:p>
        </p:txBody>
      </p:sp>
      <p:sp>
        <p:nvSpPr>
          <p:cNvPr id="18" name="TextBox 17"/>
          <p:cNvSpPr txBox="1"/>
          <p:nvPr/>
        </p:nvSpPr>
        <p:spPr>
          <a:xfrm>
            <a:off x="1309366" y="1737205"/>
            <a:ext cx="651140" cy="307777"/>
          </a:xfrm>
          <a:prstGeom prst="rect">
            <a:avLst/>
          </a:prstGeom>
          <a:noFill/>
        </p:spPr>
        <p:txBody>
          <a:bodyPr wrap="none" rtlCol="0">
            <a:spAutoFit/>
          </a:bodyPr>
          <a:lstStyle/>
          <a:p>
            <a:r>
              <a:rPr lang="en-US" sz="1400" dirty="0"/>
              <a:t>Adults</a:t>
            </a:r>
          </a:p>
        </p:txBody>
      </p:sp>
      <p:sp>
        <p:nvSpPr>
          <p:cNvPr id="19" name="TextBox 18"/>
          <p:cNvSpPr txBox="1"/>
          <p:nvPr/>
        </p:nvSpPr>
        <p:spPr>
          <a:xfrm>
            <a:off x="0" y="2485332"/>
            <a:ext cx="400110" cy="772006"/>
          </a:xfrm>
          <a:prstGeom prst="rect">
            <a:avLst/>
          </a:prstGeom>
          <a:noFill/>
        </p:spPr>
        <p:txBody>
          <a:bodyPr vert="vert270" wrap="none" rtlCol="0">
            <a:spAutoFit/>
          </a:bodyPr>
          <a:lstStyle/>
          <a:p>
            <a:r>
              <a:rPr lang="en-US" sz="1400" dirty="0"/>
              <a:t>Bi-lingual</a:t>
            </a:r>
          </a:p>
        </p:txBody>
      </p:sp>
      <p:sp>
        <p:nvSpPr>
          <p:cNvPr id="28" name="TextBox 27"/>
          <p:cNvSpPr txBox="1"/>
          <p:nvPr/>
        </p:nvSpPr>
        <p:spPr>
          <a:xfrm>
            <a:off x="0" y="4082223"/>
            <a:ext cx="400110" cy="717056"/>
          </a:xfrm>
          <a:prstGeom prst="rect">
            <a:avLst/>
          </a:prstGeom>
          <a:noFill/>
        </p:spPr>
        <p:txBody>
          <a:bodyPr vert="vert270" wrap="none" rtlCol="0">
            <a:spAutoFit/>
          </a:bodyPr>
          <a:lstStyle/>
          <a:p>
            <a:r>
              <a:rPr lang="en-US" sz="1400" dirty="0"/>
              <a:t>Heritage</a:t>
            </a:r>
          </a:p>
        </p:txBody>
      </p:sp>
      <p:sp>
        <p:nvSpPr>
          <p:cNvPr id="29" name="TextBox 28"/>
          <p:cNvSpPr txBox="1"/>
          <p:nvPr/>
        </p:nvSpPr>
        <p:spPr>
          <a:xfrm>
            <a:off x="19511" y="5592088"/>
            <a:ext cx="400110" cy="1070165"/>
          </a:xfrm>
          <a:prstGeom prst="rect">
            <a:avLst/>
          </a:prstGeom>
          <a:noFill/>
        </p:spPr>
        <p:txBody>
          <a:bodyPr vert="vert270" wrap="none" rtlCol="0">
            <a:spAutoFit/>
          </a:bodyPr>
          <a:lstStyle/>
          <a:p>
            <a:r>
              <a:rPr lang="en-US" sz="1400" dirty="0"/>
              <a:t>Mono-lingual</a:t>
            </a:r>
          </a:p>
        </p:txBody>
      </p:sp>
      <p:sp>
        <p:nvSpPr>
          <p:cNvPr id="2" name="Title 1">
            <a:extLst>
              <a:ext uri="{FF2B5EF4-FFF2-40B4-BE49-F238E27FC236}">
                <a16:creationId xmlns:a16="http://schemas.microsoft.com/office/drawing/2014/main" id="{E9D6F52A-BF0E-4057-9BAF-10A633523C16}"/>
              </a:ext>
            </a:extLst>
          </p:cNvPr>
          <p:cNvSpPr>
            <a:spLocks noGrp="1"/>
          </p:cNvSpPr>
          <p:nvPr>
            <p:ph type="title"/>
          </p:nvPr>
        </p:nvSpPr>
        <p:spPr/>
        <p:txBody>
          <a:bodyPr/>
          <a:lstStyle/>
          <a:p>
            <a:r>
              <a:rPr lang="en-US" dirty="0"/>
              <a:t>Task activation brain areas at group level – DCCS (Border)– </a:t>
            </a:r>
            <a:r>
              <a:rPr lang="en-US" dirty="0" err="1"/>
              <a:t>hbO</a:t>
            </a:r>
            <a:endParaRPr lang="en-US" dirty="0"/>
          </a:p>
        </p:txBody>
      </p:sp>
      <p:sp>
        <p:nvSpPr>
          <p:cNvPr id="16" name="TextBox 15">
            <a:extLst>
              <a:ext uri="{FF2B5EF4-FFF2-40B4-BE49-F238E27FC236}">
                <a16:creationId xmlns:a16="http://schemas.microsoft.com/office/drawing/2014/main" id="{2A909A60-52C4-4719-92FF-88A91014EA34}"/>
              </a:ext>
            </a:extLst>
          </p:cNvPr>
          <p:cNvSpPr txBox="1"/>
          <p:nvPr/>
        </p:nvSpPr>
        <p:spPr>
          <a:xfrm>
            <a:off x="56265" y="1889787"/>
            <a:ext cx="317716" cy="338554"/>
          </a:xfrm>
          <a:prstGeom prst="rect">
            <a:avLst/>
          </a:prstGeom>
          <a:noFill/>
        </p:spPr>
        <p:txBody>
          <a:bodyPr wrap="square" rtlCol="0">
            <a:spAutoFit/>
          </a:bodyPr>
          <a:lstStyle/>
          <a:p>
            <a:r>
              <a:rPr lang="en-US" sz="1600" b="1" dirty="0"/>
              <a:t>A</a:t>
            </a:r>
          </a:p>
        </p:txBody>
      </p:sp>
      <p:sp>
        <p:nvSpPr>
          <p:cNvPr id="20" name="TextBox 19">
            <a:extLst>
              <a:ext uri="{FF2B5EF4-FFF2-40B4-BE49-F238E27FC236}">
                <a16:creationId xmlns:a16="http://schemas.microsoft.com/office/drawing/2014/main" id="{0DE8B9E7-9459-4524-B7E4-EBDBDD50D875}"/>
              </a:ext>
            </a:extLst>
          </p:cNvPr>
          <p:cNvSpPr txBox="1"/>
          <p:nvPr/>
        </p:nvSpPr>
        <p:spPr>
          <a:xfrm>
            <a:off x="76977" y="3413879"/>
            <a:ext cx="317716" cy="338554"/>
          </a:xfrm>
          <a:prstGeom prst="rect">
            <a:avLst/>
          </a:prstGeom>
          <a:noFill/>
        </p:spPr>
        <p:txBody>
          <a:bodyPr wrap="square" rtlCol="0">
            <a:spAutoFit/>
          </a:bodyPr>
          <a:lstStyle/>
          <a:p>
            <a:r>
              <a:rPr lang="en-US" sz="1600" b="1" dirty="0"/>
              <a:t>B</a:t>
            </a:r>
          </a:p>
        </p:txBody>
      </p:sp>
      <p:sp>
        <p:nvSpPr>
          <p:cNvPr id="21" name="TextBox 20">
            <a:extLst>
              <a:ext uri="{FF2B5EF4-FFF2-40B4-BE49-F238E27FC236}">
                <a16:creationId xmlns:a16="http://schemas.microsoft.com/office/drawing/2014/main" id="{FE8D6C2F-DEA9-43C0-8072-DF37DD006594}"/>
              </a:ext>
            </a:extLst>
          </p:cNvPr>
          <p:cNvSpPr txBox="1"/>
          <p:nvPr/>
        </p:nvSpPr>
        <p:spPr>
          <a:xfrm>
            <a:off x="56265" y="5014171"/>
            <a:ext cx="317716" cy="338554"/>
          </a:xfrm>
          <a:prstGeom prst="rect">
            <a:avLst/>
          </a:prstGeom>
          <a:noFill/>
        </p:spPr>
        <p:txBody>
          <a:bodyPr wrap="square" rtlCol="0">
            <a:spAutoFit/>
          </a:bodyPr>
          <a:lstStyle/>
          <a:p>
            <a:r>
              <a:rPr lang="en-US" sz="1600" b="1" dirty="0"/>
              <a:t>C</a:t>
            </a:r>
          </a:p>
        </p:txBody>
      </p:sp>
      <p:sp>
        <p:nvSpPr>
          <p:cNvPr id="27" name="TextBox 26">
            <a:extLst>
              <a:ext uri="{FF2B5EF4-FFF2-40B4-BE49-F238E27FC236}">
                <a16:creationId xmlns:a16="http://schemas.microsoft.com/office/drawing/2014/main" id="{D66A0069-BBF2-4E5E-B13C-CA701A395AAD}"/>
              </a:ext>
            </a:extLst>
          </p:cNvPr>
          <p:cNvSpPr txBox="1"/>
          <p:nvPr/>
        </p:nvSpPr>
        <p:spPr>
          <a:xfrm>
            <a:off x="2796376" y="1889787"/>
            <a:ext cx="317716" cy="338554"/>
          </a:xfrm>
          <a:prstGeom prst="rect">
            <a:avLst/>
          </a:prstGeom>
          <a:noFill/>
        </p:spPr>
        <p:txBody>
          <a:bodyPr wrap="square" rtlCol="0">
            <a:spAutoFit/>
          </a:bodyPr>
          <a:lstStyle/>
          <a:p>
            <a:r>
              <a:rPr lang="en-US" sz="1600" b="1" dirty="0"/>
              <a:t>D</a:t>
            </a:r>
          </a:p>
        </p:txBody>
      </p:sp>
      <p:sp>
        <p:nvSpPr>
          <p:cNvPr id="30" name="TextBox 29">
            <a:extLst>
              <a:ext uri="{FF2B5EF4-FFF2-40B4-BE49-F238E27FC236}">
                <a16:creationId xmlns:a16="http://schemas.microsoft.com/office/drawing/2014/main" id="{36634AA4-D490-4659-A787-426AFAE60CA0}"/>
              </a:ext>
            </a:extLst>
          </p:cNvPr>
          <p:cNvSpPr txBox="1"/>
          <p:nvPr/>
        </p:nvSpPr>
        <p:spPr>
          <a:xfrm>
            <a:off x="2817088" y="3413879"/>
            <a:ext cx="317716" cy="338554"/>
          </a:xfrm>
          <a:prstGeom prst="rect">
            <a:avLst/>
          </a:prstGeom>
          <a:noFill/>
        </p:spPr>
        <p:txBody>
          <a:bodyPr wrap="square" rtlCol="0">
            <a:spAutoFit/>
          </a:bodyPr>
          <a:lstStyle/>
          <a:p>
            <a:r>
              <a:rPr lang="en-US" sz="1600" b="1" dirty="0"/>
              <a:t>E</a:t>
            </a:r>
          </a:p>
        </p:txBody>
      </p:sp>
      <p:sp>
        <p:nvSpPr>
          <p:cNvPr id="31" name="TextBox 30">
            <a:extLst>
              <a:ext uri="{FF2B5EF4-FFF2-40B4-BE49-F238E27FC236}">
                <a16:creationId xmlns:a16="http://schemas.microsoft.com/office/drawing/2014/main" id="{5F9C4D2E-7F4F-4054-9E4B-91001B161DDF}"/>
              </a:ext>
            </a:extLst>
          </p:cNvPr>
          <p:cNvSpPr txBox="1"/>
          <p:nvPr/>
        </p:nvSpPr>
        <p:spPr>
          <a:xfrm>
            <a:off x="2796376" y="5014171"/>
            <a:ext cx="317716" cy="338554"/>
          </a:xfrm>
          <a:prstGeom prst="rect">
            <a:avLst/>
          </a:prstGeom>
          <a:noFill/>
        </p:spPr>
        <p:txBody>
          <a:bodyPr wrap="square" rtlCol="0">
            <a:spAutoFit/>
          </a:bodyPr>
          <a:lstStyle/>
          <a:p>
            <a:r>
              <a:rPr lang="en-US" sz="1600" b="1" dirty="0"/>
              <a:t>F</a:t>
            </a:r>
          </a:p>
        </p:txBody>
      </p:sp>
      <p:pic>
        <p:nvPicPr>
          <p:cNvPr id="3" name="Picture 2"/>
          <p:cNvPicPr>
            <a:picLocks noChangeAspect="1"/>
          </p:cNvPicPr>
          <p:nvPr/>
        </p:nvPicPr>
        <p:blipFill rotWithShape="1">
          <a:blip r:embed="rId2"/>
          <a:srcRect l="13339" t="6857" r="25345" b="50286"/>
          <a:stretch/>
        </p:blipFill>
        <p:spPr>
          <a:xfrm>
            <a:off x="276832" y="2053126"/>
            <a:ext cx="2615184" cy="1371600"/>
          </a:xfrm>
          <a:prstGeom prst="rect">
            <a:avLst/>
          </a:prstGeom>
        </p:spPr>
      </p:pic>
      <p:pic>
        <p:nvPicPr>
          <p:cNvPr id="4" name="Picture 3"/>
          <p:cNvPicPr>
            <a:picLocks noChangeAspect="1"/>
          </p:cNvPicPr>
          <p:nvPr/>
        </p:nvPicPr>
        <p:blipFill rotWithShape="1">
          <a:blip r:embed="rId3"/>
          <a:srcRect l="13339" t="6857" r="25345" b="50286"/>
          <a:stretch/>
        </p:blipFill>
        <p:spPr>
          <a:xfrm>
            <a:off x="276832" y="3513209"/>
            <a:ext cx="2615184" cy="1371600"/>
          </a:xfrm>
          <a:prstGeom prst="rect">
            <a:avLst/>
          </a:prstGeom>
        </p:spPr>
      </p:pic>
      <p:pic>
        <p:nvPicPr>
          <p:cNvPr id="5" name="Picture 4"/>
          <p:cNvPicPr>
            <a:picLocks noChangeAspect="1"/>
          </p:cNvPicPr>
          <p:nvPr/>
        </p:nvPicPr>
        <p:blipFill rotWithShape="1">
          <a:blip r:embed="rId4"/>
          <a:srcRect l="13339" t="6857" r="25345" b="50286"/>
          <a:stretch/>
        </p:blipFill>
        <p:spPr>
          <a:xfrm>
            <a:off x="323227" y="5143947"/>
            <a:ext cx="2615184" cy="1371600"/>
          </a:xfrm>
          <a:prstGeom prst="rect">
            <a:avLst/>
          </a:prstGeom>
        </p:spPr>
      </p:pic>
      <p:pic>
        <p:nvPicPr>
          <p:cNvPr id="6" name="Picture 5"/>
          <p:cNvPicPr>
            <a:picLocks noChangeAspect="1"/>
          </p:cNvPicPr>
          <p:nvPr/>
        </p:nvPicPr>
        <p:blipFill rotWithShape="1">
          <a:blip r:embed="rId5"/>
          <a:srcRect l="13339" t="6857" r="25345" b="50286"/>
          <a:stretch/>
        </p:blipFill>
        <p:spPr>
          <a:xfrm>
            <a:off x="3112583" y="2063549"/>
            <a:ext cx="2615184" cy="1371600"/>
          </a:xfrm>
          <a:prstGeom prst="rect">
            <a:avLst/>
          </a:prstGeom>
        </p:spPr>
      </p:pic>
      <p:pic>
        <p:nvPicPr>
          <p:cNvPr id="7" name="Picture 6"/>
          <p:cNvPicPr>
            <a:picLocks noChangeAspect="1"/>
          </p:cNvPicPr>
          <p:nvPr/>
        </p:nvPicPr>
        <p:blipFill rotWithShape="1">
          <a:blip r:embed="rId6"/>
          <a:srcRect l="13339" t="6857" r="25345" b="50286"/>
          <a:stretch/>
        </p:blipFill>
        <p:spPr>
          <a:xfrm>
            <a:off x="3134804" y="5195831"/>
            <a:ext cx="2615184" cy="1371600"/>
          </a:xfrm>
          <a:prstGeom prst="rect">
            <a:avLst/>
          </a:prstGeom>
        </p:spPr>
      </p:pic>
      <p:pic>
        <p:nvPicPr>
          <p:cNvPr id="22" name="Picture 21"/>
          <p:cNvPicPr>
            <a:picLocks noChangeAspect="1"/>
          </p:cNvPicPr>
          <p:nvPr/>
        </p:nvPicPr>
        <p:blipFill rotWithShape="1">
          <a:blip r:embed="rId7"/>
          <a:srcRect l="67714" r="18045"/>
          <a:stretch/>
        </p:blipFill>
        <p:spPr>
          <a:xfrm rot="5400000">
            <a:off x="4049665" y="5518844"/>
            <a:ext cx="587144" cy="3093721"/>
          </a:xfrm>
          <a:prstGeom prst="rect">
            <a:avLst/>
          </a:prstGeom>
        </p:spPr>
      </p:pic>
      <p:pic>
        <p:nvPicPr>
          <p:cNvPr id="23" name="Picture 22"/>
          <p:cNvPicPr>
            <a:picLocks noChangeAspect="1"/>
          </p:cNvPicPr>
          <p:nvPr/>
        </p:nvPicPr>
        <p:blipFill rotWithShape="1">
          <a:blip r:embed="rId8"/>
          <a:srcRect l="67714" r="18279"/>
          <a:stretch/>
        </p:blipFill>
        <p:spPr>
          <a:xfrm rot="5400000">
            <a:off x="1258101" y="5514031"/>
            <a:ext cx="577519" cy="3093721"/>
          </a:xfrm>
          <a:prstGeom prst="rect">
            <a:avLst/>
          </a:prstGeom>
        </p:spPr>
      </p:pic>
    </p:spTree>
    <p:extLst>
      <p:ext uri="{BB962C8B-B14F-4D97-AF65-F5344CB8AC3E}">
        <p14:creationId xmlns:p14="http://schemas.microsoft.com/office/powerpoint/2010/main" val="61019044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5887</TotalTime>
  <Words>2601</Words>
  <Application>Microsoft Office PowerPoint</Application>
  <PresentationFormat>Custom</PresentationFormat>
  <Paragraphs>225</Paragraphs>
  <Slides>34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Garamond</vt:lpstr>
      <vt:lpstr>Office Theme</vt:lpstr>
      <vt:lpstr>fNIRS data analysis</vt:lpstr>
      <vt:lpstr>Go-NoGo tasks for both Adults and Kids</vt:lpstr>
      <vt:lpstr>PowerPoint Presentation</vt:lpstr>
      <vt:lpstr>Task activation brain areas at group level – (NG-Go) – hbR</vt:lpstr>
      <vt:lpstr>PowerPoint Presentation</vt:lpstr>
      <vt:lpstr>DCCS tasks for both Adults and Kids</vt:lpstr>
      <vt:lpstr>Task activation brain areas at group level – DCCS (Shape)– hbO</vt:lpstr>
      <vt:lpstr>Task activation brain areas at group level – DCCS (Color)– hbO</vt:lpstr>
      <vt:lpstr>Task activation brain areas at group level – DCCS (Border)– hbO</vt:lpstr>
      <vt:lpstr>Task activation brain areas at group level – DCCS (Shape)– hbR</vt:lpstr>
      <vt:lpstr>Task activation brain areas at group level – DCCS (Color)– hbR</vt:lpstr>
      <vt:lpstr>Task activation brain areas at group level – DCCS (Border)– hbR</vt:lpstr>
      <vt:lpstr>fNIRS data analysis pipeline</vt:lpstr>
      <vt:lpstr>PowerPoint Presentation</vt:lpstr>
      <vt:lpstr>PowerPoint Presentation</vt:lpstr>
      <vt:lpstr>PowerPoint Presentation</vt:lpstr>
      <vt:lpstr>PowerPoint Presentation</vt:lpstr>
      <vt:lpstr>Additional figures for Go-NoGo</vt:lpstr>
      <vt:lpstr>Task activation brain areas at group level – (NG-Go) – hbO</vt:lpstr>
      <vt:lpstr>Task activation brain areas at group level – (NG-Go) – hbR</vt:lpstr>
      <vt:lpstr>PowerPoint Presentation</vt:lpstr>
      <vt:lpstr>PowerPoint Presentation</vt:lpstr>
      <vt:lpstr>PowerPoint Presentation</vt:lpstr>
      <vt:lpstr>PowerPoint Presentation</vt:lpstr>
      <vt:lpstr>PowerPoint Presentation</vt:lpstr>
      <vt:lpstr>PowerPoint Presentation</vt:lpstr>
      <vt:lpstr>Brodmann Areas –fNirs mapping</vt:lpstr>
      <vt:lpstr>Additional figures for DCCS</vt:lpstr>
      <vt:lpstr>PowerPoint Presentation</vt:lpstr>
      <vt:lpstr>PowerPoint Presentation</vt:lpstr>
      <vt:lpstr>PowerPoint Presentation</vt:lpstr>
      <vt:lpstr>PowerPoint Presentation</vt:lpstr>
      <vt:lpstr>PowerPoint Presentation</vt:lpstr>
      <vt:lpstr>PowerPoint Presentation</vt:lpstr>
    </vt:vector>
  </TitlesOfParts>
  <Company>FIU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athota</dc:creator>
  <cp:lastModifiedBy>Caitlyn Myland</cp:lastModifiedBy>
  <cp:revision>198</cp:revision>
  <cp:lastPrinted>2019-06-21T18:44:33Z</cp:lastPrinted>
  <dcterms:created xsi:type="dcterms:W3CDTF">2019-06-05T16:16:43Z</dcterms:created>
  <dcterms:modified xsi:type="dcterms:W3CDTF">2019-06-25T02:27:39Z</dcterms:modified>
</cp:coreProperties>
</file>

<file path=docProps/thumbnail.jpeg>
</file>